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 id="2147483678" r:id="rId2"/>
    <p:sldMasterId id="2147483691" r:id="rId3"/>
  </p:sldMasterIdLst>
  <p:notesMasterIdLst>
    <p:notesMasterId r:id="rId21"/>
  </p:notesMasterIdLst>
  <p:sldIdLst>
    <p:sldId id="256" r:id="rId4"/>
    <p:sldId id="301" r:id="rId5"/>
    <p:sldId id="300" r:id="rId6"/>
    <p:sldId id="268" r:id="rId7"/>
    <p:sldId id="284" r:id="rId8"/>
    <p:sldId id="289" r:id="rId9"/>
    <p:sldId id="303" r:id="rId10"/>
    <p:sldId id="304" r:id="rId11"/>
    <p:sldId id="290" r:id="rId12"/>
    <p:sldId id="291" r:id="rId13"/>
    <p:sldId id="292" r:id="rId14"/>
    <p:sldId id="293" r:id="rId15"/>
    <p:sldId id="295" r:id="rId16"/>
    <p:sldId id="297" r:id="rId17"/>
    <p:sldId id="298" r:id="rId18"/>
    <p:sldId id="299" r:id="rId19"/>
    <p:sldId id="302"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F3F4"/>
    <a:srgbClr val="F3F9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84260" autoAdjust="0"/>
  </p:normalViewPr>
  <p:slideViewPr>
    <p:cSldViewPr>
      <p:cViewPr varScale="1">
        <p:scale>
          <a:sx n="74" d="100"/>
          <a:sy n="74" d="100"/>
        </p:scale>
        <p:origin x="-1694" y="-7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21897B-298B-479C-90B1-940333C27ADA}" type="datetimeFigureOut">
              <a:rPr lang="en-US" smtClean="0"/>
              <a:t>7/18/2016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1F9A8D-9847-4872-8EA0-D0B5B297F3C3}" type="slidenum">
              <a:rPr lang="en-US" smtClean="0"/>
              <a:t>‹#›</a:t>
            </a:fld>
            <a:endParaRPr lang="en-US"/>
          </a:p>
        </p:txBody>
      </p:sp>
    </p:spTree>
    <p:extLst>
      <p:ext uri="{BB962C8B-B14F-4D97-AF65-F5344CB8AC3E}">
        <p14:creationId xmlns:p14="http://schemas.microsoft.com/office/powerpoint/2010/main" val="42220928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11F9A8D-9847-4872-8EA0-D0B5B297F3C3}" type="slidenum">
              <a:rPr lang="en-US" smtClean="0"/>
              <a:t>1</a:t>
            </a:fld>
            <a:endParaRPr lang="en-US"/>
          </a:p>
        </p:txBody>
      </p:sp>
    </p:spTree>
    <p:extLst>
      <p:ext uri="{BB962C8B-B14F-4D97-AF65-F5344CB8AC3E}">
        <p14:creationId xmlns:p14="http://schemas.microsoft.com/office/powerpoint/2010/main" val="41858242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Proposed Subjects:</a:t>
            </a:r>
          </a:p>
          <a:p>
            <a:pPr marL="171450" indent="-171450">
              <a:buFont typeface="Arial" panose="020B0604020202020204" pitchFamily="34" charset="0"/>
              <a:buChar char="•"/>
            </a:pPr>
            <a:r>
              <a:rPr lang="en-US" dirty="0" smtClean="0"/>
              <a:t>Status and prospects on latest Quality assurance / guarantee methods for bonded joints</a:t>
            </a:r>
          </a:p>
          <a:p>
            <a:pPr marL="171450" indent="-171450">
              <a:buFont typeface="Arial" panose="020B0604020202020204" pitchFamily="34" charset="0"/>
              <a:buChar char="•"/>
            </a:pPr>
            <a:r>
              <a:rPr lang="en-US" dirty="0" smtClean="0"/>
              <a:t>Trend and progress on analysis methods on composite bonded joints</a:t>
            </a:r>
          </a:p>
          <a:p>
            <a:pPr marL="171450" indent="-171450">
              <a:buFont typeface="Arial" panose="020B0604020202020204" pitchFamily="34" charset="0"/>
              <a:buChar char="•"/>
            </a:pPr>
            <a:r>
              <a:rPr lang="en-US" dirty="0" smtClean="0"/>
              <a:t>FAR23 requirements</a:t>
            </a:r>
          </a:p>
          <a:p>
            <a:pPr marL="171450" indent="-171450">
              <a:buFont typeface="Arial" panose="020B0604020202020204" pitchFamily="34" charset="0"/>
              <a:buChar char="•"/>
            </a:pPr>
            <a:r>
              <a:rPr lang="en-US" dirty="0" smtClean="0"/>
              <a:t>How to certify a repair for ongoing flight</a:t>
            </a:r>
          </a:p>
          <a:p>
            <a:pPr marL="171450" indent="-171450">
              <a:buFont typeface="Arial" panose="020B0604020202020204" pitchFamily="34" charset="0"/>
              <a:buChar char="•"/>
            </a:pPr>
            <a:r>
              <a:rPr lang="en-US" dirty="0" smtClean="0"/>
              <a:t>Blunt Trauma Damages</a:t>
            </a:r>
          </a:p>
          <a:p>
            <a:pPr marL="171450" indent="-171450">
              <a:buFont typeface="Arial" panose="020B0604020202020204" pitchFamily="34" charset="0"/>
              <a:buChar char="•"/>
            </a:pPr>
            <a:r>
              <a:rPr lang="en-US" dirty="0" smtClean="0"/>
              <a:t>Recommended Practices for inter-laminate </a:t>
            </a:r>
            <a:r>
              <a:rPr lang="en-US" dirty="0" err="1" smtClean="0"/>
              <a:t>disbond</a:t>
            </a:r>
            <a:r>
              <a:rPr lang="en-US" dirty="0" smtClean="0"/>
              <a:t> damage detection</a:t>
            </a:r>
          </a:p>
          <a:p>
            <a:pPr marL="171450" indent="-171450">
              <a:buFont typeface="Arial" panose="020B0604020202020204" pitchFamily="34" charset="0"/>
              <a:buChar char="•"/>
            </a:pPr>
            <a:r>
              <a:rPr lang="en-US" dirty="0" smtClean="0"/>
              <a:t>More building Block Practices</a:t>
            </a:r>
          </a:p>
          <a:p>
            <a:pPr marL="171450" indent="-171450">
              <a:buFont typeface="Arial" panose="020B0604020202020204" pitchFamily="34" charset="0"/>
              <a:buChar char="•"/>
            </a:pPr>
            <a:r>
              <a:rPr lang="en-US" dirty="0" smtClean="0"/>
              <a:t>Galvanic Isolation for corrosion control.</a:t>
            </a:r>
          </a:p>
          <a:p>
            <a:pPr marL="171450" indent="-171450">
              <a:buFont typeface="Arial" panose="020B0604020202020204" pitchFamily="34" charset="0"/>
              <a:buChar char="•"/>
            </a:pPr>
            <a:r>
              <a:rPr lang="en-US" dirty="0" smtClean="0"/>
              <a:t>Non-Destructive Testing to determine extent of damage or to verify damage free should be part of the Requirements to Modify Composite Structure or the Special Subjects on repairs sessions. </a:t>
            </a:r>
          </a:p>
          <a:p>
            <a:pPr marL="171450" indent="-171450">
              <a:buFont typeface="Arial" panose="020B0604020202020204" pitchFamily="34" charset="0"/>
              <a:buChar char="•"/>
            </a:pPr>
            <a:r>
              <a:rPr lang="en-US" dirty="0" err="1" smtClean="0"/>
              <a:t>Birdstrike</a:t>
            </a:r>
            <a:r>
              <a:rPr lang="en-US" dirty="0" smtClean="0"/>
              <a:t> simulation of composites, damage propagation of composites.</a:t>
            </a:r>
          </a:p>
          <a:p>
            <a:endParaRPr lang="en-US" dirty="0"/>
          </a:p>
        </p:txBody>
      </p:sp>
      <p:sp>
        <p:nvSpPr>
          <p:cNvPr id="4" name="Slide Number Placeholder 3"/>
          <p:cNvSpPr>
            <a:spLocks noGrp="1"/>
          </p:cNvSpPr>
          <p:nvPr>
            <p:ph type="sldNum" sz="quarter" idx="10"/>
          </p:nvPr>
        </p:nvSpPr>
        <p:spPr/>
        <p:txBody>
          <a:bodyPr/>
          <a:lstStyle/>
          <a:p>
            <a:fld id="{C11F9A8D-9847-4872-8EA0-D0B5B297F3C3}" type="slidenum">
              <a:rPr lang="en-US" smtClean="0"/>
              <a:t>16</a:t>
            </a:fld>
            <a:endParaRPr lang="en-US"/>
          </a:p>
        </p:txBody>
      </p:sp>
    </p:spTree>
    <p:extLst>
      <p:ext uri="{BB962C8B-B14F-4D97-AF65-F5344CB8AC3E}">
        <p14:creationId xmlns:p14="http://schemas.microsoft.com/office/powerpoint/2010/main" val="36328935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8" descr="title_imagery_nologo"/>
          <p:cNvPicPr>
            <a:picLocks noChangeAspect="1" noChangeArrowheads="1"/>
          </p:cNvPicPr>
          <p:nvPr/>
        </p:nvPicPr>
        <p:blipFill>
          <a:blip r:embed="rId2" cstate="print"/>
          <a:srcRect/>
          <a:stretch>
            <a:fillRect/>
          </a:stretch>
        </p:blipFill>
        <p:spPr bwMode="auto">
          <a:xfrm>
            <a:off x="5591175" y="0"/>
            <a:ext cx="3552825" cy="6858000"/>
          </a:xfrm>
          <a:prstGeom prst="rect">
            <a:avLst/>
          </a:prstGeom>
          <a:noFill/>
          <a:ln w="9525">
            <a:noFill/>
            <a:miter lim="800000"/>
            <a:headEnd/>
            <a:tailEnd/>
          </a:ln>
        </p:spPr>
      </p:pic>
      <p:grpSp>
        <p:nvGrpSpPr>
          <p:cNvPr id="5" name="Group 50"/>
          <p:cNvGrpSpPr>
            <a:grpSpLocks/>
          </p:cNvGrpSpPr>
          <p:nvPr/>
        </p:nvGrpSpPr>
        <p:grpSpPr bwMode="auto">
          <a:xfrm>
            <a:off x="5873750" y="269875"/>
            <a:ext cx="2895600" cy="911225"/>
            <a:chOff x="3700" y="170"/>
            <a:chExt cx="1824" cy="574"/>
          </a:xfrm>
        </p:grpSpPr>
        <p:pic>
          <p:nvPicPr>
            <p:cNvPr id="6" name="Picture 49" descr="NEW FAA LOGO"/>
            <p:cNvPicPr>
              <a:picLocks noChangeAspect="1" noChangeArrowheads="1"/>
            </p:cNvPicPr>
            <p:nvPr userDrawn="1"/>
          </p:nvPicPr>
          <p:blipFill>
            <a:blip r:embed="rId3" cstate="print">
              <a:clrChange>
                <a:clrFrom>
                  <a:srgbClr val="DF1F06"/>
                </a:clrFrom>
                <a:clrTo>
                  <a:srgbClr val="DF1F06">
                    <a:alpha val="0"/>
                  </a:srgbClr>
                </a:clrTo>
              </a:clrChange>
            </a:blip>
            <a:srcRect l="14333" t="3734" r="14973" b="4564"/>
            <a:stretch>
              <a:fillRect/>
            </a:stretch>
          </p:blipFill>
          <p:spPr bwMode="auto">
            <a:xfrm>
              <a:off x="3700" y="170"/>
              <a:ext cx="573" cy="574"/>
            </a:xfrm>
            <a:prstGeom prst="rect">
              <a:avLst/>
            </a:prstGeom>
            <a:noFill/>
            <a:ln w="9525">
              <a:noFill/>
              <a:miter lim="800000"/>
              <a:headEnd/>
              <a:tailEnd/>
            </a:ln>
          </p:spPr>
        </p:pic>
        <p:sp>
          <p:nvSpPr>
            <p:cNvPr id="7" name="Text Box 44"/>
            <p:cNvSpPr txBox="1">
              <a:spLocks noChangeArrowheads="1"/>
            </p:cNvSpPr>
            <p:nvPr userDrawn="1"/>
          </p:nvSpPr>
          <p:spPr bwMode="ltGray">
            <a:xfrm>
              <a:off x="4288" y="288"/>
              <a:ext cx="1236" cy="352"/>
            </a:xfrm>
            <a:prstGeom prst="rect">
              <a:avLst/>
            </a:prstGeom>
            <a:noFill/>
            <a:ln w="9525">
              <a:noFill/>
              <a:miter lim="800000"/>
              <a:headEnd/>
              <a:tailEnd/>
            </a:ln>
            <a:effectLst/>
          </p:spPr>
          <p:txBody>
            <a:bodyPr wrap="none">
              <a:spAutoFit/>
            </a:bodyPr>
            <a:lstStyle/>
            <a:p>
              <a:pPr>
                <a:lnSpc>
                  <a:spcPct val="85000"/>
                </a:lnSpc>
                <a:defRPr/>
              </a:pPr>
              <a:r>
                <a:rPr lang="en-US" sz="1800">
                  <a:solidFill>
                    <a:schemeClr val="bg1"/>
                  </a:solidFill>
                </a:rPr>
                <a:t>Federal Aviation</a:t>
              </a:r>
            </a:p>
            <a:p>
              <a:pPr>
                <a:lnSpc>
                  <a:spcPct val="85000"/>
                </a:lnSpc>
                <a:defRPr/>
              </a:pPr>
              <a:r>
                <a:rPr lang="en-US" sz="1800">
                  <a:solidFill>
                    <a:schemeClr val="bg1"/>
                  </a:solidFill>
                </a:rPr>
                <a:t>Administration</a:t>
              </a:r>
            </a:p>
          </p:txBody>
        </p:sp>
      </p:grpSp>
      <p:sp>
        <p:nvSpPr>
          <p:cNvPr id="63490" name="Rectangle 2"/>
          <p:cNvSpPr>
            <a:spLocks noGrp="1" noChangeArrowheads="1"/>
          </p:cNvSpPr>
          <p:nvPr>
            <p:ph type="ctrTitle"/>
          </p:nvPr>
        </p:nvSpPr>
        <p:spPr>
          <a:xfrm>
            <a:off x="446088" y="312738"/>
            <a:ext cx="4983162" cy="1395412"/>
          </a:xfrm>
        </p:spPr>
        <p:txBody>
          <a:bodyPr anchor="t"/>
          <a:lstStyle>
            <a:lvl1pPr>
              <a:defRPr/>
            </a:lvl1pPr>
          </a:lstStyle>
          <a:p>
            <a:r>
              <a:rPr lang="en-US" smtClean="0"/>
              <a:t>Click to edit Master title style</a:t>
            </a:r>
            <a:endParaRPr lang="en-US"/>
          </a:p>
        </p:txBody>
      </p:sp>
      <p:sp>
        <p:nvSpPr>
          <p:cNvPr id="63491" name="Rectangle 3"/>
          <p:cNvSpPr>
            <a:spLocks noGrp="1" noChangeArrowheads="1"/>
          </p:cNvSpPr>
          <p:nvPr>
            <p:ph type="subTitle" idx="1"/>
          </p:nvPr>
        </p:nvSpPr>
        <p:spPr>
          <a:xfrm>
            <a:off x="449263" y="1754188"/>
            <a:ext cx="4951412" cy="1752600"/>
          </a:xfrm>
        </p:spPr>
        <p:txBody>
          <a:bodyPr/>
          <a:lstStyle>
            <a:lvl1pPr marL="0" indent="0">
              <a:buFontTx/>
              <a:buNone/>
              <a:defRPr sz="3200">
                <a:solidFill>
                  <a:schemeClr val="bg2"/>
                </a:solidFill>
              </a:defRPr>
            </a:lvl1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3388" y="344488"/>
            <a:ext cx="2117725" cy="55546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28625" y="344488"/>
            <a:ext cx="6202363" cy="55546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8625" y="344488"/>
            <a:ext cx="8472488"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95300" y="1508125"/>
            <a:ext cx="3948113"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28625" y="344488"/>
            <a:ext cx="8472488" cy="5554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28625" y="344488"/>
            <a:ext cx="8472488" cy="6096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95300" y="1508125"/>
            <a:ext cx="3948113" cy="2119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95813" y="1508125"/>
            <a:ext cx="3949700" cy="2119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95300" y="3779838"/>
            <a:ext cx="3948113" cy="2119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595813" y="3779838"/>
            <a:ext cx="3949700" cy="2119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8625" y="344488"/>
            <a:ext cx="8472488" cy="609600"/>
          </a:xfrm>
        </p:spPr>
        <p:txBody>
          <a:bodyPr/>
          <a:lstStyle/>
          <a:p>
            <a:r>
              <a:rPr lang="en-US" smtClean="0"/>
              <a:t>Click to edit Master title style</a:t>
            </a:r>
            <a:endParaRPr lang="en-US"/>
          </a:p>
        </p:txBody>
      </p:sp>
      <p:sp>
        <p:nvSpPr>
          <p:cNvPr id="3" name="Content Placeholder 2"/>
          <p:cNvSpPr>
            <a:spLocks noGrp="1"/>
          </p:cNvSpPr>
          <p:nvPr>
            <p:ph idx="1"/>
          </p:nvPr>
        </p:nvSpPr>
        <p:spPr>
          <a:xfrm>
            <a:off x="495300" y="1508125"/>
            <a:ext cx="8050213"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1_Logo_and_Title_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775894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1_Title_and_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5319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17"/>
          <p:cNvSpPr>
            <a:spLocks noChangeShapeType="1"/>
          </p:cNvSpPr>
          <p:nvPr/>
        </p:nvSpPr>
        <p:spPr bwMode="auto">
          <a:xfrm>
            <a:off x="990600" y="3200400"/>
            <a:ext cx="2209800" cy="0"/>
          </a:xfrm>
          <a:prstGeom prst="line">
            <a:avLst/>
          </a:prstGeom>
          <a:noFill/>
          <a:ln w="25400">
            <a:solidFill>
              <a:srgbClr val="BDB1A6"/>
            </a:solidFill>
            <a:round/>
            <a:headEnd/>
            <a:tailEnd/>
          </a:ln>
          <a:effectLst/>
          <a:extLst/>
        </p:spPr>
        <p:txBody>
          <a:bodyPr/>
          <a:lstStyle/>
          <a:p>
            <a:pPr>
              <a:defRPr/>
            </a:pPr>
            <a:endParaRPr lang="en-US" sz="1800" b="0">
              <a:solidFill>
                <a:prstClr val="black"/>
              </a:solidFill>
            </a:endParaRPr>
          </a:p>
        </p:txBody>
      </p:sp>
      <p:pic>
        <p:nvPicPr>
          <p:cNvPr id="5" name="Picture 18" descr="secdivider_green"/>
          <p:cNvPicPr>
            <a:picLocks noChangeAspect="1" noChangeArrowheads="1"/>
          </p:cNvPicPr>
          <p:nvPr/>
        </p:nvPicPr>
        <p:blipFill>
          <a:blip r:embed="rId2" cstate="print"/>
          <a:srcRect/>
          <a:stretch>
            <a:fillRect/>
          </a:stretch>
        </p:blipFill>
        <p:spPr bwMode="auto">
          <a:xfrm>
            <a:off x="0" y="1295400"/>
            <a:ext cx="8763000" cy="711200"/>
          </a:xfrm>
          <a:prstGeom prst="rect">
            <a:avLst/>
          </a:prstGeom>
          <a:noFill/>
          <a:ln w="9525">
            <a:noFill/>
            <a:miter lim="800000"/>
            <a:headEnd/>
            <a:tailEnd/>
          </a:ln>
        </p:spPr>
      </p:pic>
      <p:pic>
        <p:nvPicPr>
          <p:cNvPr id="6" name="Picture 19" descr="021411_EWILogoTag"/>
          <p:cNvPicPr>
            <a:picLocks noChangeAspect="1" noChangeArrowheads="1"/>
          </p:cNvPicPr>
          <p:nvPr/>
        </p:nvPicPr>
        <p:blipFill>
          <a:blip r:embed="rId3" cstate="print"/>
          <a:srcRect/>
          <a:stretch>
            <a:fillRect/>
          </a:stretch>
        </p:blipFill>
        <p:spPr bwMode="auto">
          <a:xfrm>
            <a:off x="7772400" y="6134100"/>
            <a:ext cx="1139825" cy="495300"/>
          </a:xfrm>
          <a:prstGeom prst="rect">
            <a:avLst/>
          </a:prstGeom>
          <a:noFill/>
          <a:ln w="9525">
            <a:noFill/>
            <a:miter lim="800000"/>
            <a:headEnd/>
            <a:tailEnd/>
          </a:ln>
        </p:spPr>
      </p:pic>
      <p:sp>
        <p:nvSpPr>
          <p:cNvPr id="232451" name="Rectangle 2"/>
          <p:cNvSpPr>
            <a:spLocks noGrp="1" noChangeArrowheads="1"/>
          </p:cNvSpPr>
          <p:nvPr>
            <p:ph type="ctrTitle"/>
          </p:nvPr>
        </p:nvSpPr>
        <p:spPr>
          <a:xfrm>
            <a:off x="985838" y="2211388"/>
            <a:ext cx="7772400" cy="841375"/>
          </a:xfrm>
          <a:noFill/>
          <a:extLst/>
        </p:spPr>
        <p:txBody>
          <a:bodyPr/>
          <a:lstStyle>
            <a:lvl1pPr>
              <a:defRPr sz="4000" smtClean="0">
                <a:solidFill>
                  <a:schemeClr val="tx1"/>
                </a:solidFill>
              </a:defRPr>
            </a:lvl1pPr>
          </a:lstStyle>
          <a:p>
            <a:pPr lvl="0"/>
            <a:r>
              <a:rPr lang="en-US" noProof="0" smtClean="0"/>
              <a:t>Click to edit Master title style</a:t>
            </a:r>
          </a:p>
        </p:txBody>
      </p:sp>
      <p:sp>
        <p:nvSpPr>
          <p:cNvPr id="232452" name="Rectangle 3"/>
          <p:cNvSpPr>
            <a:spLocks noGrp="1" noChangeArrowheads="1"/>
          </p:cNvSpPr>
          <p:nvPr>
            <p:ph type="subTitle" idx="1"/>
          </p:nvPr>
        </p:nvSpPr>
        <p:spPr>
          <a:xfrm>
            <a:off x="1016000" y="3276600"/>
            <a:ext cx="6400800" cy="1752600"/>
          </a:xfrm>
        </p:spPr>
        <p:txBody>
          <a:bodyPr/>
          <a:lstStyle>
            <a:lvl1pPr marL="0" indent="0">
              <a:buFont typeface="Wingdings" pitchFamily="2" charset="2"/>
              <a:buNone/>
              <a:defRPr sz="1800" smtClean="0"/>
            </a:lvl1pPr>
          </a:lstStyle>
          <a:p>
            <a:pPr lvl="0"/>
            <a:r>
              <a:rPr lang="en-US" noProof="0" smtClean="0"/>
              <a:t>Click to edit Master subtitle style</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itle 4"/>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endParaRPr lang="en-US" sz="1800" b="0">
              <a:solidFill>
                <a:prstClr val="black"/>
              </a:solidFill>
            </a:endParaRPr>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lgn="ctr">
              <a:defRPr/>
            </a:lvl1pPr>
          </a:lstStyle>
          <a:p>
            <a:endParaRPr lang="en-US" sz="1800" b="0" dirty="0">
              <a:solidFill>
                <a:prstClr val="black"/>
              </a:solidFill>
            </a:endParaRPr>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B75E3DDC-EA2D-4DA8-8A82-A016F1FA0D7B}" type="slidenum">
              <a:rPr lang="en-US" sz="1800" b="0">
                <a:solidFill>
                  <a:prstClr val="black"/>
                </a:solidFill>
              </a:rPr>
              <a:pPr/>
              <a:t>‹#›</a:t>
            </a:fld>
            <a:endParaRPr lang="en-US" sz="1800" b="0" dirty="0">
              <a:solidFill>
                <a:prstClr val="black"/>
              </a:solidFill>
            </a:endParaRPr>
          </a:p>
        </p:txBody>
      </p:sp>
    </p:spTree>
    <p:extLst>
      <p:ext uri="{BB962C8B-B14F-4D97-AF65-F5344CB8AC3E}">
        <p14:creationId xmlns:p14="http://schemas.microsoft.com/office/powerpoint/2010/main" val="2214297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3"/>
          <p:cNvSpPr>
            <a:spLocks noChangeArrowheads="1"/>
          </p:cNvSpPr>
          <p:nvPr/>
        </p:nvSpPr>
        <p:spPr bwMode="auto">
          <a:xfrm>
            <a:off x="5813425" y="6607175"/>
            <a:ext cx="2895600" cy="222250"/>
          </a:xfrm>
          <a:prstGeom prst="rect">
            <a:avLst/>
          </a:prstGeom>
          <a:noFill/>
          <a:ln w="9525">
            <a:noFill/>
            <a:miter lim="800000"/>
            <a:headEnd/>
            <a:tailEnd/>
          </a:ln>
          <a:effectLst/>
        </p:spPr>
        <p:txBody>
          <a:bodyPr lIns="0" tIns="0" rIns="0" bIns="0"/>
          <a:lstStyle/>
          <a:p>
            <a:pPr algn="r">
              <a:defRPr/>
            </a:pPr>
            <a:r>
              <a:rPr lang="en-US" sz="1400" b="0" dirty="0">
                <a:solidFill>
                  <a:srgbClr val="777777"/>
                </a:solidFill>
                <a:latin typeface="Arial Narrow" pitchFamily="34" charset="0"/>
              </a:rPr>
              <a:t> </a:t>
            </a:r>
          </a:p>
        </p:txBody>
      </p:sp>
      <p:sp>
        <p:nvSpPr>
          <p:cNvPr id="5" name="Rectangle 14"/>
          <p:cNvSpPr>
            <a:spLocks noChangeArrowheads="1"/>
          </p:cNvSpPr>
          <p:nvPr/>
        </p:nvSpPr>
        <p:spPr bwMode="auto">
          <a:xfrm flipH="1">
            <a:off x="8482013" y="6624638"/>
            <a:ext cx="565150" cy="198437"/>
          </a:xfrm>
          <a:prstGeom prst="rect">
            <a:avLst/>
          </a:prstGeom>
          <a:noFill/>
          <a:ln w="9525">
            <a:noFill/>
            <a:miter lim="800000"/>
            <a:headEnd/>
            <a:tailEnd/>
          </a:ln>
          <a:effectLst/>
        </p:spPr>
        <p:txBody>
          <a:bodyPr lIns="0" tIns="0" rIns="0" bIns="0"/>
          <a:lstStyle/>
          <a:p>
            <a:pPr algn="r">
              <a:defRPr/>
            </a:pPr>
            <a:fld id="{9240F2EA-FC04-4585-A721-444C6C864919}" type="slidenum">
              <a:rPr lang="en-US" sz="1100" b="0">
                <a:solidFill>
                  <a:srgbClr val="777777"/>
                </a:solidFill>
              </a:rPr>
              <a:pPr algn="r">
                <a:defRPr/>
              </a:pPr>
              <a:t>‹#›</a:t>
            </a:fld>
            <a:endParaRPr lang="en-US" sz="1100" b="0" dirty="0">
              <a:solidFill>
                <a:srgbClr val="777777"/>
              </a:solidFill>
            </a:endParaRPr>
          </a:p>
        </p:txBody>
      </p:sp>
      <p:grpSp>
        <p:nvGrpSpPr>
          <p:cNvPr id="2" name="Group 39"/>
          <p:cNvGrpSpPr>
            <a:grpSpLocks/>
          </p:cNvGrpSpPr>
          <p:nvPr/>
        </p:nvGrpSpPr>
        <p:grpSpPr bwMode="auto">
          <a:xfrm>
            <a:off x="0" y="-9525"/>
            <a:ext cx="9153525" cy="1081088"/>
            <a:chOff x="0" y="-6"/>
            <a:chExt cx="5766" cy="681"/>
          </a:xfrm>
        </p:grpSpPr>
        <p:sp>
          <p:nvSpPr>
            <p:cNvPr id="7" name="Freeform 40"/>
            <p:cNvSpPr>
              <a:spLocks/>
            </p:cNvSpPr>
            <p:nvPr userDrawn="1"/>
          </p:nvSpPr>
          <p:spPr bwMode="auto">
            <a:xfrm>
              <a:off x="0" y="-6"/>
              <a:ext cx="5766" cy="681"/>
            </a:xfrm>
            <a:custGeom>
              <a:avLst/>
              <a:gdLst/>
              <a:ahLst/>
              <a:cxnLst>
                <a:cxn ang="0">
                  <a:pos x="0" y="201"/>
                </a:cxn>
                <a:cxn ang="0">
                  <a:pos x="3714" y="201"/>
                </a:cxn>
                <a:cxn ang="0">
                  <a:pos x="4160" y="679"/>
                </a:cxn>
                <a:cxn ang="0">
                  <a:pos x="5766" y="681"/>
                </a:cxn>
                <a:cxn ang="0">
                  <a:pos x="5762" y="5"/>
                </a:cxn>
                <a:cxn ang="0">
                  <a:pos x="0" y="0"/>
                </a:cxn>
                <a:cxn ang="0">
                  <a:pos x="0" y="201"/>
                </a:cxn>
              </a:cxnLst>
              <a:rect l="0" t="0" r="r" b="b"/>
              <a:pathLst>
                <a:path w="5766" h="681">
                  <a:moveTo>
                    <a:pt x="0" y="201"/>
                  </a:moveTo>
                  <a:lnTo>
                    <a:pt x="3714" y="201"/>
                  </a:lnTo>
                  <a:lnTo>
                    <a:pt x="4160" y="679"/>
                  </a:lnTo>
                  <a:lnTo>
                    <a:pt x="5766" y="681"/>
                  </a:lnTo>
                  <a:lnTo>
                    <a:pt x="5762" y="5"/>
                  </a:lnTo>
                  <a:lnTo>
                    <a:pt x="0" y="0"/>
                  </a:lnTo>
                  <a:lnTo>
                    <a:pt x="0" y="201"/>
                  </a:lnTo>
                  <a:close/>
                </a:path>
              </a:pathLst>
            </a:custGeom>
            <a:solidFill>
              <a:schemeClr val="accent2"/>
            </a:solidFill>
            <a:ln w="9525" cap="flat" cmpd="sng">
              <a:noFill/>
              <a:prstDash val="solid"/>
              <a:round/>
              <a:headEnd type="none" w="med" len="med"/>
              <a:tailEnd type="none" w="med" len="med"/>
            </a:ln>
            <a:effectLst/>
          </p:spPr>
          <p:txBody>
            <a:bodyPr>
              <a:spAutoFit/>
            </a:bodyPr>
            <a:lstStyle/>
            <a:p>
              <a:pPr algn="ctr">
                <a:defRPr/>
              </a:pPr>
              <a:endParaRPr lang="en-US" sz="1800" b="0" dirty="0">
                <a:solidFill>
                  <a:srgbClr val="000000"/>
                </a:solidFill>
              </a:endParaRPr>
            </a:p>
          </p:txBody>
        </p:sp>
        <p:pic>
          <p:nvPicPr>
            <p:cNvPr id="8" name="Picture 41" descr="BUS-OForiginalrev"/>
            <p:cNvPicPr>
              <a:picLocks noChangeAspect="1" noChangeArrowheads="1"/>
            </p:cNvPicPr>
            <p:nvPr userDrawn="1"/>
          </p:nvPicPr>
          <p:blipFill>
            <a:blip r:embed="rId2" cstate="print"/>
            <a:srcRect/>
            <a:stretch>
              <a:fillRect/>
            </a:stretch>
          </p:blipFill>
          <p:spPr bwMode="black">
            <a:xfrm>
              <a:off x="4249" y="187"/>
              <a:ext cx="1344" cy="369"/>
            </a:xfrm>
            <a:prstGeom prst="rect">
              <a:avLst/>
            </a:prstGeom>
            <a:noFill/>
            <a:ln w="9525">
              <a:noFill/>
              <a:miter lim="800000"/>
              <a:headEnd/>
              <a:tailEnd/>
            </a:ln>
          </p:spPr>
        </p:pic>
      </p:grpSp>
      <p:grpSp>
        <p:nvGrpSpPr>
          <p:cNvPr id="3" name="Group 34"/>
          <p:cNvGrpSpPr>
            <a:grpSpLocks/>
          </p:cNvGrpSpPr>
          <p:nvPr/>
        </p:nvGrpSpPr>
        <p:grpSpPr bwMode="auto">
          <a:xfrm>
            <a:off x="-4763" y="5710238"/>
            <a:ext cx="9151938" cy="752475"/>
            <a:chOff x="-3" y="3597"/>
            <a:chExt cx="5765" cy="474"/>
          </a:xfrm>
        </p:grpSpPr>
        <p:sp>
          <p:nvSpPr>
            <p:cNvPr id="10" name="Freeform 9"/>
            <p:cNvSpPr>
              <a:spLocks/>
            </p:cNvSpPr>
            <p:nvPr userDrawn="1"/>
          </p:nvSpPr>
          <p:spPr bwMode="auto">
            <a:xfrm>
              <a:off x="-3" y="3597"/>
              <a:ext cx="1535" cy="168"/>
            </a:xfrm>
            <a:custGeom>
              <a:avLst/>
              <a:gdLst/>
              <a:ahLst/>
              <a:cxnLst>
                <a:cxn ang="0">
                  <a:pos x="1" y="0"/>
                </a:cxn>
                <a:cxn ang="0">
                  <a:pos x="1535" y="0"/>
                </a:cxn>
                <a:cxn ang="0">
                  <a:pos x="1535" y="168"/>
                </a:cxn>
                <a:cxn ang="0">
                  <a:pos x="999" y="168"/>
                </a:cxn>
                <a:cxn ang="0">
                  <a:pos x="900" y="47"/>
                </a:cxn>
                <a:cxn ang="0">
                  <a:pos x="0" y="47"/>
                </a:cxn>
                <a:cxn ang="0">
                  <a:pos x="1" y="0"/>
                </a:cxn>
              </a:cxnLst>
              <a:rect l="0" t="0" r="r" b="b"/>
              <a:pathLst>
                <a:path w="1535" h="168">
                  <a:moveTo>
                    <a:pt x="1" y="0"/>
                  </a:moveTo>
                  <a:lnTo>
                    <a:pt x="1535" y="0"/>
                  </a:lnTo>
                  <a:lnTo>
                    <a:pt x="1535" y="168"/>
                  </a:lnTo>
                  <a:lnTo>
                    <a:pt x="999" y="168"/>
                  </a:lnTo>
                  <a:lnTo>
                    <a:pt x="900" y="47"/>
                  </a:lnTo>
                  <a:lnTo>
                    <a:pt x="0" y="47"/>
                  </a:lnTo>
                  <a:lnTo>
                    <a:pt x="1" y="0"/>
                  </a:lnTo>
                  <a:close/>
                </a:path>
              </a:pathLst>
            </a:custGeom>
            <a:solidFill>
              <a:schemeClr val="accent2"/>
            </a:solidFill>
            <a:ln w="12700" cap="flat" cmpd="sng">
              <a:noFill/>
              <a:prstDash val="solid"/>
              <a:round/>
              <a:headEnd type="none" w="med" len="med"/>
              <a:tailEnd type="none" w="med" len="med"/>
            </a:ln>
            <a:effectLst/>
          </p:spPr>
          <p:txBody>
            <a:bodyPr>
              <a:spAutoFit/>
            </a:bodyPr>
            <a:lstStyle/>
            <a:p>
              <a:pPr algn="ctr">
                <a:defRPr/>
              </a:pPr>
              <a:endParaRPr lang="en-US" sz="1800" b="0" dirty="0">
                <a:solidFill>
                  <a:srgbClr val="000000"/>
                </a:solidFill>
              </a:endParaRPr>
            </a:p>
          </p:txBody>
        </p:sp>
        <p:sp>
          <p:nvSpPr>
            <p:cNvPr id="11" name="Freeform 10"/>
            <p:cNvSpPr>
              <a:spLocks/>
            </p:cNvSpPr>
            <p:nvPr userDrawn="1"/>
          </p:nvSpPr>
          <p:spPr bwMode="auto">
            <a:xfrm>
              <a:off x="0" y="3777"/>
              <a:ext cx="1638" cy="227"/>
            </a:xfrm>
            <a:custGeom>
              <a:avLst/>
              <a:gdLst/>
              <a:ahLst/>
              <a:cxnLst>
                <a:cxn ang="0">
                  <a:pos x="0" y="0"/>
                </a:cxn>
                <a:cxn ang="0">
                  <a:pos x="1119" y="0"/>
                </a:cxn>
                <a:cxn ang="0">
                  <a:pos x="1254" y="168"/>
                </a:cxn>
                <a:cxn ang="0">
                  <a:pos x="1638" y="168"/>
                </a:cxn>
                <a:cxn ang="0">
                  <a:pos x="1638" y="227"/>
                </a:cxn>
                <a:cxn ang="0">
                  <a:pos x="626" y="227"/>
                </a:cxn>
                <a:cxn ang="0">
                  <a:pos x="470" y="44"/>
                </a:cxn>
                <a:cxn ang="0">
                  <a:pos x="0" y="44"/>
                </a:cxn>
                <a:cxn ang="0">
                  <a:pos x="0" y="0"/>
                </a:cxn>
              </a:cxnLst>
              <a:rect l="0" t="0" r="r" b="b"/>
              <a:pathLst>
                <a:path w="1638" h="227">
                  <a:moveTo>
                    <a:pt x="0" y="0"/>
                  </a:moveTo>
                  <a:lnTo>
                    <a:pt x="1119" y="0"/>
                  </a:lnTo>
                  <a:lnTo>
                    <a:pt x="1254" y="168"/>
                  </a:lnTo>
                  <a:lnTo>
                    <a:pt x="1638" y="168"/>
                  </a:lnTo>
                  <a:lnTo>
                    <a:pt x="1638" y="227"/>
                  </a:lnTo>
                  <a:lnTo>
                    <a:pt x="626" y="227"/>
                  </a:lnTo>
                  <a:lnTo>
                    <a:pt x="470" y="44"/>
                  </a:lnTo>
                  <a:lnTo>
                    <a:pt x="0" y="44"/>
                  </a:lnTo>
                  <a:lnTo>
                    <a:pt x="0" y="0"/>
                  </a:lnTo>
                  <a:close/>
                </a:path>
              </a:pathLst>
            </a:custGeom>
            <a:solidFill>
              <a:schemeClr val="folHlink"/>
            </a:solidFill>
            <a:ln w="12700" cap="flat" cmpd="sng">
              <a:noFill/>
              <a:prstDash val="solid"/>
              <a:round/>
              <a:headEnd type="none" w="med" len="med"/>
              <a:tailEnd type="none" w="med" len="med"/>
            </a:ln>
            <a:effectLst/>
          </p:spPr>
          <p:txBody>
            <a:bodyPr>
              <a:spAutoFit/>
            </a:bodyPr>
            <a:lstStyle/>
            <a:p>
              <a:pPr algn="ctr">
                <a:defRPr/>
              </a:pPr>
              <a:endParaRPr lang="en-US" sz="1800" b="0" dirty="0">
                <a:solidFill>
                  <a:srgbClr val="000000"/>
                </a:solidFill>
              </a:endParaRPr>
            </a:p>
          </p:txBody>
        </p:sp>
        <p:sp>
          <p:nvSpPr>
            <p:cNvPr id="12" name="Freeform 11"/>
            <p:cNvSpPr>
              <a:spLocks/>
            </p:cNvSpPr>
            <p:nvPr userDrawn="1"/>
          </p:nvSpPr>
          <p:spPr bwMode="auto">
            <a:xfrm>
              <a:off x="0" y="3887"/>
              <a:ext cx="510" cy="154"/>
            </a:xfrm>
            <a:custGeom>
              <a:avLst/>
              <a:gdLst/>
              <a:ahLst/>
              <a:cxnLst>
                <a:cxn ang="0">
                  <a:pos x="0" y="0"/>
                </a:cxn>
                <a:cxn ang="0">
                  <a:pos x="381" y="0"/>
                </a:cxn>
                <a:cxn ang="0">
                  <a:pos x="510" y="154"/>
                </a:cxn>
                <a:cxn ang="0">
                  <a:pos x="0" y="154"/>
                </a:cxn>
                <a:cxn ang="0">
                  <a:pos x="0" y="0"/>
                </a:cxn>
              </a:cxnLst>
              <a:rect l="0" t="0" r="r" b="b"/>
              <a:pathLst>
                <a:path w="510" h="154">
                  <a:moveTo>
                    <a:pt x="0" y="0"/>
                  </a:moveTo>
                  <a:lnTo>
                    <a:pt x="381" y="0"/>
                  </a:lnTo>
                  <a:lnTo>
                    <a:pt x="510" y="154"/>
                  </a:lnTo>
                  <a:lnTo>
                    <a:pt x="0" y="154"/>
                  </a:lnTo>
                  <a:lnTo>
                    <a:pt x="0" y="0"/>
                  </a:lnTo>
                  <a:close/>
                </a:path>
              </a:pathLst>
            </a:custGeom>
            <a:solidFill>
              <a:schemeClr val="hlink"/>
            </a:solidFill>
            <a:ln w="12700" cap="flat" cmpd="sng">
              <a:noFill/>
              <a:prstDash val="solid"/>
              <a:round/>
              <a:headEnd type="none" w="med" len="med"/>
              <a:tailEnd type="none" w="med" len="med"/>
            </a:ln>
            <a:effectLst/>
          </p:spPr>
          <p:txBody>
            <a:bodyPr>
              <a:spAutoFit/>
            </a:bodyPr>
            <a:lstStyle/>
            <a:p>
              <a:pPr algn="ctr">
                <a:defRPr/>
              </a:pPr>
              <a:endParaRPr lang="en-US" sz="1800" b="0" dirty="0">
                <a:solidFill>
                  <a:srgbClr val="000000"/>
                </a:solidFill>
              </a:endParaRPr>
            </a:p>
          </p:txBody>
        </p:sp>
        <p:sp>
          <p:nvSpPr>
            <p:cNvPr id="13" name="Freeform 12"/>
            <p:cNvSpPr>
              <a:spLocks/>
            </p:cNvSpPr>
            <p:nvPr userDrawn="1"/>
          </p:nvSpPr>
          <p:spPr bwMode="auto">
            <a:xfrm>
              <a:off x="1502" y="3597"/>
              <a:ext cx="1638" cy="168"/>
            </a:xfrm>
            <a:custGeom>
              <a:avLst/>
              <a:gdLst/>
              <a:ahLst/>
              <a:cxnLst>
                <a:cxn ang="0">
                  <a:pos x="0" y="0"/>
                </a:cxn>
                <a:cxn ang="0">
                  <a:pos x="0" y="168"/>
                </a:cxn>
                <a:cxn ang="0">
                  <a:pos x="1638" y="168"/>
                </a:cxn>
                <a:cxn ang="0">
                  <a:pos x="1638" y="23"/>
                </a:cxn>
                <a:cxn ang="0">
                  <a:pos x="391" y="23"/>
                </a:cxn>
                <a:cxn ang="0">
                  <a:pos x="373" y="0"/>
                </a:cxn>
                <a:cxn ang="0">
                  <a:pos x="0" y="0"/>
                </a:cxn>
              </a:cxnLst>
              <a:rect l="0" t="0" r="r" b="b"/>
              <a:pathLst>
                <a:path w="1638" h="168">
                  <a:moveTo>
                    <a:pt x="0" y="0"/>
                  </a:moveTo>
                  <a:lnTo>
                    <a:pt x="0" y="168"/>
                  </a:lnTo>
                  <a:lnTo>
                    <a:pt x="1638" y="168"/>
                  </a:lnTo>
                  <a:lnTo>
                    <a:pt x="1638" y="23"/>
                  </a:lnTo>
                  <a:lnTo>
                    <a:pt x="391" y="23"/>
                  </a:lnTo>
                  <a:lnTo>
                    <a:pt x="373" y="0"/>
                  </a:lnTo>
                  <a:lnTo>
                    <a:pt x="0" y="0"/>
                  </a:lnTo>
                  <a:close/>
                </a:path>
              </a:pathLst>
            </a:custGeom>
            <a:solidFill>
              <a:schemeClr val="accent2"/>
            </a:solidFill>
            <a:ln w="12700" cap="flat" cmpd="sng">
              <a:noFill/>
              <a:prstDash val="solid"/>
              <a:round/>
              <a:headEnd type="none" w="med" len="med"/>
              <a:tailEnd type="none" w="med" len="med"/>
            </a:ln>
            <a:effectLst/>
          </p:spPr>
          <p:txBody>
            <a:bodyPr>
              <a:spAutoFit/>
            </a:bodyPr>
            <a:lstStyle/>
            <a:p>
              <a:pPr algn="ctr">
                <a:defRPr/>
              </a:pPr>
              <a:endParaRPr lang="en-US" sz="1800" b="0" dirty="0">
                <a:solidFill>
                  <a:srgbClr val="000000"/>
                </a:solidFill>
              </a:endParaRPr>
            </a:p>
          </p:txBody>
        </p:sp>
        <p:sp>
          <p:nvSpPr>
            <p:cNvPr id="14" name="Freeform 13"/>
            <p:cNvSpPr>
              <a:spLocks/>
            </p:cNvSpPr>
            <p:nvPr userDrawn="1"/>
          </p:nvSpPr>
          <p:spPr bwMode="auto">
            <a:xfrm>
              <a:off x="1683" y="3780"/>
              <a:ext cx="1452" cy="72"/>
            </a:xfrm>
            <a:custGeom>
              <a:avLst/>
              <a:gdLst/>
              <a:ahLst/>
              <a:cxnLst>
                <a:cxn ang="0">
                  <a:pos x="0" y="0"/>
                </a:cxn>
                <a:cxn ang="0">
                  <a:pos x="1452" y="0"/>
                </a:cxn>
                <a:cxn ang="0">
                  <a:pos x="1452" y="72"/>
                </a:cxn>
                <a:cxn ang="0">
                  <a:pos x="57" y="72"/>
                </a:cxn>
                <a:cxn ang="0">
                  <a:pos x="0" y="0"/>
                </a:cxn>
              </a:cxnLst>
              <a:rect l="0" t="0" r="r" b="b"/>
              <a:pathLst>
                <a:path w="1452" h="72">
                  <a:moveTo>
                    <a:pt x="0" y="0"/>
                  </a:moveTo>
                  <a:lnTo>
                    <a:pt x="1452" y="0"/>
                  </a:lnTo>
                  <a:lnTo>
                    <a:pt x="1452" y="72"/>
                  </a:lnTo>
                  <a:lnTo>
                    <a:pt x="57" y="72"/>
                  </a:lnTo>
                  <a:lnTo>
                    <a:pt x="0" y="0"/>
                  </a:lnTo>
                  <a:close/>
                </a:path>
              </a:pathLst>
            </a:custGeom>
            <a:solidFill>
              <a:srgbClr val="E31937"/>
            </a:solidFill>
            <a:ln w="12700" cap="flat" cmpd="sng">
              <a:noFill/>
              <a:prstDash val="solid"/>
              <a:round/>
              <a:headEnd type="none" w="med" len="med"/>
              <a:tailEnd type="none" w="med" len="med"/>
            </a:ln>
            <a:effectLst/>
          </p:spPr>
          <p:txBody>
            <a:bodyPr>
              <a:spAutoFit/>
            </a:bodyPr>
            <a:lstStyle/>
            <a:p>
              <a:pPr algn="ctr">
                <a:defRPr/>
              </a:pPr>
              <a:endParaRPr lang="en-US" sz="1800" b="0" dirty="0">
                <a:solidFill>
                  <a:srgbClr val="000000"/>
                </a:solidFill>
              </a:endParaRPr>
            </a:p>
          </p:txBody>
        </p:sp>
        <p:sp>
          <p:nvSpPr>
            <p:cNvPr id="15" name="Freeform 14"/>
            <p:cNvSpPr>
              <a:spLocks/>
            </p:cNvSpPr>
            <p:nvPr userDrawn="1"/>
          </p:nvSpPr>
          <p:spPr bwMode="auto">
            <a:xfrm>
              <a:off x="1623" y="3942"/>
              <a:ext cx="1508" cy="129"/>
            </a:xfrm>
            <a:custGeom>
              <a:avLst/>
              <a:gdLst/>
              <a:ahLst/>
              <a:cxnLst>
                <a:cxn ang="0">
                  <a:pos x="0" y="2"/>
                </a:cxn>
                <a:cxn ang="0">
                  <a:pos x="0" y="63"/>
                </a:cxn>
                <a:cxn ang="0">
                  <a:pos x="350" y="63"/>
                </a:cxn>
                <a:cxn ang="0">
                  <a:pos x="404" y="129"/>
                </a:cxn>
                <a:cxn ang="0">
                  <a:pos x="1508" y="129"/>
                </a:cxn>
                <a:cxn ang="0">
                  <a:pos x="1508" y="0"/>
                </a:cxn>
                <a:cxn ang="0">
                  <a:pos x="0" y="2"/>
                </a:cxn>
              </a:cxnLst>
              <a:rect l="0" t="0" r="r" b="b"/>
              <a:pathLst>
                <a:path w="1508" h="129">
                  <a:moveTo>
                    <a:pt x="0" y="2"/>
                  </a:moveTo>
                  <a:lnTo>
                    <a:pt x="0" y="63"/>
                  </a:lnTo>
                  <a:lnTo>
                    <a:pt x="350" y="63"/>
                  </a:lnTo>
                  <a:lnTo>
                    <a:pt x="404" y="129"/>
                  </a:lnTo>
                  <a:lnTo>
                    <a:pt x="1508" y="129"/>
                  </a:lnTo>
                  <a:lnTo>
                    <a:pt x="1508" y="0"/>
                  </a:lnTo>
                  <a:lnTo>
                    <a:pt x="0" y="2"/>
                  </a:lnTo>
                  <a:close/>
                </a:path>
              </a:pathLst>
            </a:custGeom>
            <a:solidFill>
              <a:schemeClr val="folHlink"/>
            </a:solidFill>
            <a:ln w="12700" cap="flat" cmpd="sng">
              <a:noFill/>
              <a:prstDash val="solid"/>
              <a:round/>
              <a:headEnd type="none" w="med" len="med"/>
              <a:tailEnd type="none" w="med" len="med"/>
            </a:ln>
            <a:effectLst/>
          </p:spPr>
          <p:txBody>
            <a:bodyPr>
              <a:spAutoFit/>
            </a:bodyPr>
            <a:lstStyle/>
            <a:p>
              <a:pPr algn="ctr">
                <a:defRPr/>
              </a:pPr>
              <a:endParaRPr lang="en-US" sz="1800" b="0" dirty="0">
                <a:solidFill>
                  <a:srgbClr val="000000"/>
                </a:solidFill>
              </a:endParaRPr>
            </a:p>
          </p:txBody>
        </p:sp>
        <p:sp>
          <p:nvSpPr>
            <p:cNvPr id="16" name="Freeform 15"/>
            <p:cNvSpPr>
              <a:spLocks/>
            </p:cNvSpPr>
            <p:nvPr userDrawn="1"/>
          </p:nvSpPr>
          <p:spPr bwMode="auto">
            <a:xfrm>
              <a:off x="3114" y="3620"/>
              <a:ext cx="1643" cy="312"/>
            </a:xfrm>
            <a:custGeom>
              <a:avLst/>
              <a:gdLst/>
              <a:ahLst/>
              <a:cxnLst>
                <a:cxn ang="0">
                  <a:pos x="0" y="0"/>
                </a:cxn>
                <a:cxn ang="0">
                  <a:pos x="809" y="0"/>
                </a:cxn>
                <a:cxn ang="0">
                  <a:pos x="1004" y="234"/>
                </a:cxn>
                <a:cxn ang="0">
                  <a:pos x="1577" y="234"/>
                </a:cxn>
                <a:cxn ang="0">
                  <a:pos x="1595" y="246"/>
                </a:cxn>
                <a:cxn ang="0">
                  <a:pos x="1643" y="312"/>
                </a:cxn>
                <a:cxn ang="0">
                  <a:pos x="860" y="312"/>
                </a:cxn>
                <a:cxn ang="0">
                  <a:pos x="720" y="145"/>
                </a:cxn>
                <a:cxn ang="0">
                  <a:pos x="0" y="145"/>
                </a:cxn>
                <a:cxn ang="0">
                  <a:pos x="0" y="0"/>
                </a:cxn>
              </a:cxnLst>
              <a:rect l="0" t="0" r="r" b="b"/>
              <a:pathLst>
                <a:path w="1643" h="312">
                  <a:moveTo>
                    <a:pt x="0" y="0"/>
                  </a:moveTo>
                  <a:lnTo>
                    <a:pt x="809" y="0"/>
                  </a:lnTo>
                  <a:lnTo>
                    <a:pt x="1004" y="234"/>
                  </a:lnTo>
                  <a:lnTo>
                    <a:pt x="1577" y="234"/>
                  </a:lnTo>
                  <a:lnTo>
                    <a:pt x="1595" y="246"/>
                  </a:lnTo>
                  <a:lnTo>
                    <a:pt x="1643" y="312"/>
                  </a:lnTo>
                  <a:lnTo>
                    <a:pt x="860" y="312"/>
                  </a:lnTo>
                  <a:lnTo>
                    <a:pt x="720" y="145"/>
                  </a:lnTo>
                  <a:lnTo>
                    <a:pt x="0" y="145"/>
                  </a:lnTo>
                  <a:lnTo>
                    <a:pt x="0" y="0"/>
                  </a:lnTo>
                  <a:close/>
                </a:path>
              </a:pathLst>
            </a:custGeom>
            <a:solidFill>
              <a:schemeClr val="accent2"/>
            </a:solidFill>
            <a:ln w="12700" cap="flat" cmpd="sng">
              <a:noFill/>
              <a:prstDash val="solid"/>
              <a:round/>
              <a:headEnd type="none" w="med" len="med"/>
              <a:tailEnd type="none" w="med" len="med"/>
            </a:ln>
            <a:effectLst/>
          </p:spPr>
          <p:txBody>
            <a:bodyPr>
              <a:spAutoFit/>
            </a:bodyPr>
            <a:lstStyle/>
            <a:p>
              <a:pPr algn="ctr">
                <a:defRPr/>
              </a:pPr>
              <a:endParaRPr lang="en-US" sz="1800" b="0" dirty="0">
                <a:solidFill>
                  <a:srgbClr val="000000"/>
                </a:solidFill>
              </a:endParaRPr>
            </a:p>
          </p:txBody>
        </p:sp>
        <p:sp>
          <p:nvSpPr>
            <p:cNvPr id="17" name="Freeform 16"/>
            <p:cNvSpPr>
              <a:spLocks/>
            </p:cNvSpPr>
            <p:nvPr userDrawn="1"/>
          </p:nvSpPr>
          <p:spPr bwMode="auto">
            <a:xfrm>
              <a:off x="3125" y="3780"/>
              <a:ext cx="759" cy="72"/>
            </a:xfrm>
            <a:custGeom>
              <a:avLst/>
              <a:gdLst/>
              <a:ahLst/>
              <a:cxnLst>
                <a:cxn ang="0">
                  <a:pos x="1" y="0"/>
                </a:cxn>
                <a:cxn ang="0">
                  <a:pos x="699" y="0"/>
                </a:cxn>
                <a:cxn ang="0">
                  <a:pos x="759" y="71"/>
                </a:cxn>
                <a:cxn ang="0">
                  <a:pos x="0" y="72"/>
                </a:cxn>
                <a:cxn ang="0">
                  <a:pos x="1" y="0"/>
                </a:cxn>
              </a:cxnLst>
              <a:rect l="0" t="0" r="r" b="b"/>
              <a:pathLst>
                <a:path w="759" h="72">
                  <a:moveTo>
                    <a:pt x="1" y="0"/>
                  </a:moveTo>
                  <a:lnTo>
                    <a:pt x="699" y="0"/>
                  </a:lnTo>
                  <a:lnTo>
                    <a:pt x="759" y="71"/>
                  </a:lnTo>
                  <a:lnTo>
                    <a:pt x="0" y="72"/>
                  </a:lnTo>
                  <a:lnTo>
                    <a:pt x="1" y="0"/>
                  </a:lnTo>
                  <a:close/>
                </a:path>
              </a:pathLst>
            </a:custGeom>
            <a:solidFill>
              <a:srgbClr val="E31937"/>
            </a:solidFill>
            <a:ln w="12700" cap="flat" cmpd="sng">
              <a:noFill/>
              <a:prstDash val="solid"/>
              <a:round/>
              <a:headEnd type="none" w="med" len="med"/>
              <a:tailEnd type="none" w="med" len="med"/>
            </a:ln>
            <a:effectLst/>
          </p:spPr>
          <p:txBody>
            <a:bodyPr>
              <a:spAutoFit/>
            </a:bodyPr>
            <a:lstStyle/>
            <a:p>
              <a:pPr algn="ctr">
                <a:defRPr/>
              </a:pPr>
              <a:endParaRPr lang="en-US" sz="1800" b="0" dirty="0">
                <a:solidFill>
                  <a:srgbClr val="000000"/>
                </a:solidFill>
              </a:endParaRPr>
            </a:p>
          </p:txBody>
        </p:sp>
        <p:sp>
          <p:nvSpPr>
            <p:cNvPr id="18" name="Freeform 17"/>
            <p:cNvSpPr>
              <a:spLocks/>
            </p:cNvSpPr>
            <p:nvPr userDrawn="1"/>
          </p:nvSpPr>
          <p:spPr bwMode="auto">
            <a:xfrm>
              <a:off x="3108" y="3942"/>
              <a:ext cx="1604" cy="128"/>
            </a:xfrm>
            <a:custGeom>
              <a:avLst/>
              <a:gdLst/>
              <a:ahLst/>
              <a:cxnLst>
                <a:cxn ang="0">
                  <a:pos x="0" y="0"/>
                </a:cxn>
                <a:cxn ang="0">
                  <a:pos x="1604" y="0"/>
                </a:cxn>
                <a:cxn ang="0">
                  <a:pos x="1604" y="59"/>
                </a:cxn>
                <a:cxn ang="0">
                  <a:pos x="480" y="59"/>
                </a:cxn>
                <a:cxn ang="0">
                  <a:pos x="537" y="128"/>
                </a:cxn>
                <a:cxn ang="0">
                  <a:pos x="5" y="128"/>
                </a:cxn>
                <a:cxn ang="0">
                  <a:pos x="0" y="0"/>
                </a:cxn>
              </a:cxnLst>
              <a:rect l="0" t="0" r="r" b="b"/>
              <a:pathLst>
                <a:path w="1604" h="128">
                  <a:moveTo>
                    <a:pt x="0" y="0"/>
                  </a:moveTo>
                  <a:lnTo>
                    <a:pt x="1604" y="0"/>
                  </a:lnTo>
                  <a:lnTo>
                    <a:pt x="1604" y="59"/>
                  </a:lnTo>
                  <a:lnTo>
                    <a:pt x="480" y="59"/>
                  </a:lnTo>
                  <a:lnTo>
                    <a:pt x="537" y="128"/>
                  </a:lnTo>
                  <a:lnTo>
                    <a:pt x="5" y="128"/>
                  </a:lnTo>
                  <a:lnTo>
                    <a:pt x="0" y="0"/>
                  </a:lnTo>
                  <a:close/>
                </a:path>
              </a:pathLst>
            </a:custGeom>
            <a:solidFill>
              <a:schemeClr val="folHlink"/>
            </a:solidFill>
            <a:ln w="12700" cap="flat" cmpd="sng">
              <a:noFill/>
              <a:prstDash val="solid"/>
              <a:round/>
              <a:headEnd type="none" w="med" len="med"/>
              <a:tailEnd type="none" w="med" len="med"/>
            </a:ln>
            <a:effectLst/>
          </p:spPr>
          <p:txBody>
            <a:bodyPr>
              <a:spAutoFit/>
            </a:bodyPr>
            <a:lstStyle/>
            <a:p>
              <a:pPr algn="ctr">
                <a:defRPr/>
              </a:pPr>
              <a:endParaRPr lang="en-US" sz="1800" b="0" dirty="0">
                <a:solidFill>
                  <a:srgbClr val="000000"/>
                </a:solidFill>
              </a:endParaRPr>
            </a:p>
          </p:txBody>
        </p:sp>
        <p:sp>
          <p:nvSpPr>
            <p:cNvPr id="19" name="Freeform 18"/>
            <p:cNvSpPr>
              <a:spLocks/>
            </p:cNvSpPr>
            <p:nvPr userDrawn="1"/>
          </p:nvSpPr>
          <p:spPr bwMode="auto">
            <a:xfrm>
              <a:off x="3989" y="3671"/>
              <a:ext cx="888" cy="90"/>
            </a:xfrm>
            <a:custGeom>
              <a:avLst/>
              <a:gdLst/>
              <a:ahLst/>
              <a:cxnLst>
                <a:cxn ang="0">
                  <a:pos x="0" y="0"/>
                </a:cxn>
                <a:cxn ang="0">
                  <a:pos x="817" y="0"/>
                </a:cxn>
                <a:cxn ang="0">
                  <a:pos x="888" y="90"/>
                </a:cxn>
                <a:cxn ang="0">
                  <a:pos x="72" y="90"/>
                </a:cxn>
                <a:cxn ang="0">
                  <a:pos x="0" y="0"/>
                </a:cxn>
              </a:cxnLst>
              <a:rect l="0" t="0" r="r" b="b"/>
              <a:pathLst>
                <a:path w="888" h="90">
                  <a:moveTo>
                    <a:pt x="0" y="0"/>
                  </a:moveTo>
                  <a:lnTo>
                    <a:pt x="817" y="0"/>
                  </a:lnTo>
                  <a:lnTo>
                    <a:pt x="888" y="90"/>
                  </a:lnTo>
                  <a:lnTo>
                    <a:pt x="72" y="90"/>
                  </a:lnTo>
                  <a:lnTo>
                    <a:pt x="0" y="0"/>
                  </a:lnTo>
                  <a:close/>
                </a:path>
              </a:pathLst>
            </a:custGeom>
            <a:solidFill>
              <a:schemeClr val="hlink"/>
            </a:solidFill>
            <a:ln w="12700" cap="flat" cmpd="sng">
              <a:noFill/>
              <a:prstDash val="solid"/>
              <a:round/>
              <a:headEnd type="none" w="med" len="med"/>
              <a:tailEnd type="none" w="med" len="med"/>
            </a:ln>
            <a:effectLst/>
          </p:spPr>
          <p:txBody>
            <a:bodyPr>
              <a:spAutoFit/>
            </a:bodyPr>
            <a:lstStyle/>
            <a:p>
              <a:pPr algn="ctr">
                <a:defRPr/>
              </a:pPr>
              <a:endParaRPr lang="en-US" sz="1800" b="0" dirty="0">
                <a:solidFill>
                  <a:srgbClr val="000000"/>
                </a:solidFill>
              </a:endParaRPr>
            </a:p>
          </p:txBody>
        </p:sp>
        <p:sp>
          <p:nvSpPr>
            <p:cNvPr id="20" name="Freeform 29"/>
            <p:cNvSpPr>
              <a:spLocks/>
            </p:cNvSpPr>
            <p:nvPr userDrawn="1"/>
          </p:nvSpPr>
          <p:spPr bwMode="auto">
            <a:xfrm>
              <a:off x="4637" y="3866"/>
              <a:ext cx="1125" cy="66"/>
            </a:xfrm>
            <a:custGeom>
              <a:avLst/>
              <a:gdLst/>
              <a:ahLst/>
              <a:cxnLst>
                <a:cxn ang="0">
                  <a:pos x="4" y="0"/>
                </a:cxn>
                <a:cxn ang="0">
                  <a:pos x="1125" y="0"/>
                </a:cxn>
                <a:cxn ang="0">
                  <a:pos x="1125" y="66"/>
                </a:cxn>
                <a:cxn ang="0">
                  <a:pos x="0" y="66"/>
                </a:cxn>
                <a:cxn ang="0">
                  <a:pos x="4" y="0"/>
                </a:cxn>
              </a:cxnLst>
              <a:rect l="0" t="0" r="r" b="b"/>
              <a:pathLst>
                <a:path w="1125" h="66">
                  <a:moveTo>
                    <a:pt x="4" y="0"/>
                  </a:moveTo>
                  <a:lnTo>
                    <a:pt x="1125" y="0"/>
                  </a:lnTo>
                  <a:lnTo>
                    <a:pt x="1125" y="66"/>
                  </a:lnTo>
                  <a:lnTo>
                    <a:pt x="0" y="66"/>
                  </a:lnTo>
                  <a:lnTo>
                    <a:pt x="4" y="0"/>
                  </a:lnTo>
                  <a:close/>
                </a:path>
              </a:pathLst>
            </a:custGeom>
            <a:solidFill>
              <a:schemeClr val="accent2"/>
            </a:solidFill>
            <a:ln w="12700" cap="flat" cmpd="sng">
              <a:noFill/>
              <a:prstDash val="solid"/>
              <a:round/>
              <a:headEnd type="none" w="med" len="med"/>
              <a:tailEnd type="none" w="med" len="med"/>
            </a:ln>
            <a:effectLst/>
          </p:spPr>
          <p:txBody>
            <a:bodyPr>
              <a:spAutoFit/>
            </a:bodyPr>
            <a:lstStyle/>
            <a:p>
              <a:pPr algn="ctr">
                <a:defRPr/>
              </a:pPr>
              <a:endParaRPr lang="en-US" sz="1800" b="0" dirty="0">
                <a:solidFill>
                  <a:srgbClr val="000000"/>
                </a:solidFill>
              </a:endParaRPr>
            </a:p>
          </p:txBody>
        </p:sp>
        <p:sp>
          <p:nvSpPr>
            <p:cNvPr id="21" name="Freeform 30"/>
            <p:cNvSpPr>
              <a:spLocks/>
            </p:cNvSpPr>
            <p:nvPr userDrawn="1"/>
          </p:nvSpPr>
          <p:spPr bwMode="auto">
            <a:xfrm>
              <a:off x="4698" y="3942"/>
              <a:ext cx="1062" cy="122"/>
            </a:xfrm>
            <a:custGeom>
              <a:avLst/>
              <a:gdLst/>
              <a:ahLst/>
              <a:cxnLst>
                <a:cxn ang="0">
                  <a:pos x="0" y="0"/>
                </a:cxn>
                <a:cxn ang="0">
                  <a:pos x="1062" y="0"/>
                </a:cxn>
                <a:cxn ang="0">
                  <a:pos x="1062" y="122"/>
                </a:cxn>
                <a:cxn ang="0">
                  <a:pos x="485" y="122"/>
                </a:cxn>
                <a:cxn ang="0">
                  <a:pos x="431" y="59"/>
                </a:cxn>
                <a:cxn ang="0">
                  <a:pos x="0" y="59"/>
                </a:cxn>
                <a:cxn ang="0">
                  <a:pos x="0" y="0"/>
                </a:cxn>
              </a:cxnLst>
              <a:rect l="0" t="0" r="r" b="b"/>
              <a:pathLst>
                <a:path w="1062" h="122">
                  <a:moveTo>
                    <a:pt x="0" y="0"/>
                  </a:moveTo>
                  <a:lnTo>
                    <a:pt x="1062" y="0"/>
                  </a:lnTo>
                  <a:lnTo>
                    <a:pt x="1062" y="122"/>
                  </a:lnTo>
                  <a:lnTo>
                    <a:pt x="485" y="122"/>
                  </a:lnTo>
                  <a:lnTo>
                    <a:pt x="431" y="59"/>
                  </a:lnTo>
                  <a:lnTo>
                    <a:pt x="0" y="59"/>
                  </a:lnTo>
                  <a:lnTo>
                    <a:pt x="0" y="0"/>
                  </a:lnTo>
                  <a:close/>
                </a:path>
              </a:pathLst>
            </a:custGeom>
            <a:solidFill>
              <a:schemeClr val="folHlink"/>
            </a:solidFill>
            <a:ln w="12700" cap="flat" cmpd="sng">
              <a:noFill/>
              <a:prstDash val="solid"/>
              <a:round/>
              <a:headEnd type="none" w="med" len="med"/>
              <a:tailEnd type="none" w="med" len="med"/>
            </a:ln>
            <a:effectLst/>
          </p:spPr>
          <p:txBody>
            <a:bodyPr>
              <a:spAutoFit/>
            </a:bodyPr>
            <a:lstStyle/>
            <a:p>
              <a:pPr algn="ctr">
                <a:defRPr/>
              </a:pPr>
              <a:endParaRPr lang="en-US" sz="1800" b="0" dirty="0">
                <a:solidFill>
                  <a:srgbClr val="000000"/>
                </a:solidFill>
              </a:endParaRPr>
            </a:p>
          </p:txBody>
        </p:sp>
        <p:sp>
          <p:nvSpPr>
            <p:cNvPr id="22" name="Freeform 31"/>
            <p:cNvSpPr>
              <a:spLocks/>
            </p:cNvSpPr>
            <p:nvPr userDrawn="1"/>
          </p:nvSpPr>
          <p:spPr bwMode="auto">
            <a:xfrm>
              <a:off x="4824" y="3671"/>
              <a:ext cx="938" cy="90"/>
            </a:xfrm>
            <a:custGeom>
              <a:avLst/>
              <a:gdLst/>
              <a:ahLst/>
              <a:cxnLst>
                <a:cxn ang="0">
                  <a:pos x="0" y="0"/>
                </a:cxn>
                <a:cxn ang="0">
                  <a:pos x="72" y="90"/>
                </a:cxn>
                <a:cxn ang="0">
                  <a:pos x="938" y="90"/>
                </a:cxn>
                <a:cxn ang="0">
                  <a:pos x="938" y="0"/>
                </a:cxn>
                <a:cxn ang="0">
                  <a:pos x="0" y="0"/>
                </a:cxn>
              </a:cxnLst>
              <a:rect l="0" t="0" r="r" b="b"/>
              <a:pathLst>
                <a:path w="938" h="90">
                  <a:moveTo>
                    <a:pt x="0" y="0"/>
                  </a:moveTo>
                  <a:lnTo>
                    <a:pt x="72" y="90"/>
                  </a:lnTo>
                  <a:lnTo>
                    <a:pt x="938" y="90"/>
                  </a:lnTo>
                  <a:lnTo>
                    <a:pt x="938" y="0"/>
                  </a:lnTo>
                  <a:lnTo>
                    <a:pt x="0" y="0"/>
                  </a:lnTo>
                  <a:close/>
                </a:path>
              </a:pathLst>
            </a:custGeom>
            <a:solidFill>
              <a:schemeClr val="accent2"/>
            </a:solidFill>
            <a:ln w="12700" cap="flat" cmpd="sng">
              <a:noFill/>
              <a:prstDash val="solid"/>
              <a:round/>
              <a:headEnd type="none" w="med" len="med"/>
              <a:tailEnd type="none" w="med" len="med"/>
            </a:ln>
            <a:effectLst/>
          </p:spPr>
          <p:txBody>
            <a:bodyPr>
              <a:spAutoFit/>
            </a:bodyPr>
            <a:lstStyle/>
            <a:p>
              <a:pPr algn="ctr">
                <a:defRPr/>
              </a:pPr>
              <a:endParaRPr lang="en-US" sz="1800" b="0" dirty="0">
                <a:solidFill>
                  <a:srgbClr val="000000"/>
                </a:solidFill>
              </a:endParaRPr>
            </a:p>
          </p:txBody>
        </p:sp>
        <p:sp>
          <p:nvSpPr>
            <p:cNvPr id="23" name="Freeform 33"/>
            <p:cNvSpPr>
              <a:spLocks/>
            </p:cNvSpPr>
            <p:nvPr userDrawn="1"/>
          </p:nvSpPr>
          <p:spPr bwMode="auto">
            <a:xfrm>
              <a:off x="4221" y="3606"/>
              <a:ext cx="1541" cy="51"/>
            </a:xfrm>
            <a:custGeom>
              <a:avLst/>
              <a:gdLst/>
              <a:ahLst/>
              <a:cxnLst>
                <a:cxn ang="0">
                  <a:pos x="0" y="0"/>
                </a:cxn>
                <a:cxn ang="0">
                  <a:pos x="39" y="51"/>
                </a:cxn>
                <a:cxn ang="0">
                  <a:pos x="1541" y="51"/>
                </a:cxn>
                <a:cxn ang="0">
                  <a:pos x="1541" y="0"/>
                </a:cxn>
                <a:cxn ang="0">
                  <a:pos x="0" y="0"/>
                </a:cxn>
              </a:cxnLst>
              <a:rect l="0" t="0" r="r" b="b"/>
              <a:pathLst>
                <a:path w="1541" h="51">
                  <a:moveTo>
                    <a:pt x="0" y="0"/>
                  </a:moveTo>
                  <a:lnTo>
                    <a:pt x="39" y="51"/>
                  </a:lnTo>
                  <a:lnTo>
                    <a:pt x="1541" y="51"/>
                  </a:lnTo>
                  <a:lnTo>
                    <a:pt x="1541" y="0"/>
                  </a:lnTo>
                  <a:lnTo>
                    <a:pt x="0" y="0"/>
                  </a:lnTo>
                  <a:close/>
                </a:path>
              </a:pathLst>
            </a:custGeom>
            <a:solidFill>
              <a:srgbClr val="E31937"/>
            </a:solidFill>
            <a:ln w="12700" cap="flat" cmpd="sng">
              <a:noFill/>
              <a:prstDash val="solid"/>
              <a:round/>
              <a:headEnd type="none" w="med" len="med"/>
              <a:tailEnd type="none" w="med" len="med"/>
            </a:ln>
            <a:effectLst/>
          </p:spPr>
          <p:txBody>
            <a:bodyPr>
              <a:spAutoFit/>
            </a:bodyPr>
            <a:lstStyle/>
            <a:p>
              <a:pPr algn="ctr">
                <a:defRPr/>
              </a:pPr>
              <a:endParaRPr lang="en-US" sz="1800" b="0" dirty="0">
                <a:solidFill>
                  <a:srgbClr val="000000"/>
                </a:solidFill>
              </a:endParaRPr>
            </a:p>
          </p:txBody>
        </p:sp>
      </p:grpSp>
      <p:sp>
        <p:nvSpPr>
          <p:cNvPr id="153607" name="Rectangle 5"/>
          <p:cNvSpPr>
            <a:spLocks noGrp="1" noChangeArrowheads="1"/>
          </p:cNvSpPr>
          <p:nvPr>
            <p:ph type="ctrTitle"/>
          </p:nvPr>
        </p:nvSpPr>
        <p:spPr>
          <a:xfrm>
            <a:off x="533400" y="2057400"/>
            <a:ext cx="7772400" cy="465138"/>
          </a:xfrm>
        </p:spPr>
        <p:txBody>
          <a:bodyPr/>
          <a:lstStyle>
            <a:lvl1pPr>
              <a:defRPr sz="3400"/>
            </a:lvl1pPr>
          </a:lstStyle>
          <a:p>
            <a:r>
              <a:rPr lang="en-US" smtClean="0"/>
              <a:t>Click to edit Master title style</a:t>
            </a:r>
            <a:endParaRPr lang="en-US"/>
          </a:p>
        </p:txBody>
      </p:sp>
      <p:sp>
        <p:nvSpPr>
          <p:cNvPr id="153608" name="Rectangle 6"/>
          <p:cNvSpPr>
            <a:spLocks noGrp="1" noChangeArrowheads="1"/>
          </p:cNvSpPr>
          <p:nvPr>
            <p:ph type="subTitle" idx="1"/>
          </p:nvPr>
        </p:nvSpPr>
        <p:spPr>
          <a:xfrm>
            <a:off x="863600" y="3886200"/>
            <a:ext cx="6908800" cy="384175"/>
          </a:xfrm>
        </p:spPr>
        <p:txBody>
          <a:bodyPr/>
          <a:lstStyle>
            <a:lvl1pPr marL="0" indent="0">
              <a:buFontTx/>
              <a:buNone/>
              <a:defRPr/>
            </a:lvl1pPr>
          </a:lstStyle>
          <a:p>
            <a:r>
              <a:rPr lang="en-US" smtClean="0"/>
              <a:t>Click to edit Master subtitle style</a:t>
            </a:r>
            <a:endParaRPr lang="en-US"/>
          </a:p>
        </p:txBody>
      </p:sp>
      <p:sp>
        <p:nvSpPr>
          <p:cNvPr id="24" name="Rectangle 15"/>
          <p:cNvSpPr>
            <a:spLocks noGrp="1" noChangeArrowheads="1"/>
          </p:cNvSpPr>
          <p:nvPr>
            <p:ph type="dt" sz="half" idx="10"/>
          </p:nvPr>
        </p:nvSpPr>
        <p:spPr>
          <a:xfrm>
            <a:off x="457200" y="6245225"/>
            <a:ext cx="2133600" cy="476250"/>
          </a:xfrm>
        </p:spPr>
        <p:txBody>
          <a:bodyPr/>
          <a:lstStyle>
            <a:lvl1pPr>
              <a:defRPr/>
            </a:lvl1pPr>
          </a:lstStyle>
          <a:p>
            <a:pPr>
              <a:defRPr/>
            </a:pPr>
            <a:fld id="{303F92A4-2210-4845-B8BB-651A9422589A}" type="datetime1">
              <a:rPr lang="en-US"/>
              <a:pPr>
                <a:defRPr/>
              </a:pPr>
              <a:t>7/18/2016</a:t>
            </a:fld>
            <a:endParaRPr lang="en-US" dirty="0"/>
          </a:p>
        </p:txBody>
      </p:sp>
      <p:sp>
        <p:nvSpPr>
          <p:cNvPr id="25" name="Rectangle 30"/>
          <p:cNvSpPr>
            <a:spLocks noGrp="1" noChangeArrowheads="1"/>
          </p:cNvSpPr>
          <p:nvPr>
            <p:ph type="ftr" sz="quarter" idx="11"/>
          </p:nvPr>
        </p:nvSpPr>
        <p:spPr bwMode="auto">
          <a:xfrm>
            <a:off x="3124200" y="6245225"/>
            <a:ext cx="2895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en-US" b="0" dirty="0">
              <a:solidFill>
                <a:srgbClr val="000000"/>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3688" y="571276"/>
            <a:ext cx="7456487" cy="387798"/>
          </a:xfrm>
        </p:spPr>
        <p:txBody>
          <a:bodyPr/>
          <a:lstStyle>
            <a:lvl1pPr>
              <a:defRPr sz="28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15"/>
          <p:cNvSpPr>
            <a:spLocks noGrp="1" noChangeArrowheads="1"/>
          </p:cNvSpPr>
          <p:nvPr>
            <p:ph type="dt" sz="half" idx="10"/>
          </p:nvPr>
        </p:nvSpPr>
        <p:spPr>
          <a:ln/>
        </p:spPr>
        <p:txBody>
          <a:bodyPr/>
          <a:lstStyle>
            <a:lvl1pPr>
              <a:defRPr/>
            </a:lvl1pPr>
          </a:lstStyle>
          <a:p>
            <a:pPr>
              <a:defRPr/>
            </a:pPr>
            <a:fld id="{0CC21215-A2EE-44F9-BEB8-DF65681018C5}" type="datetime1">
              <a:rPr lang="en-US"/>
              <a:pPr>
                <a:defRPr/>
              </a:pPr>
              <a:t>7/18/2016</a:t>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5"/>
          <p:cNvSpPr>
            <a:spLocks noGrp="1" noChangeArrowheads="1"/>
          </p:cNvSpPr>
          <p:nvPr>
            <p:ph type="dt" sz="half" idx="10"/>
          </p:nvPr>
        </p:nvSpPr>
        <p:spPr>
          <a:ln/>
        </p:spPr>
        <p:txBody>
          <a:bodyPr/>
          <a:lstStyle>
            <a:lvl1pPr>
              <a:defRPr/>
            </a:lvl1pPr>
          </a:lstStyle>
          <a:p>
            <a:pPr>
              <a:defRPr/>
            </a:pPr>
            <a:fld id="{E56ED0DB-D391-4388-A02E-30B300DAFE3A}" type="datetime1">
              <a:rPr lang="en-US"/>
              <a:pPr>
                <a:defRPr/>
              </a:pPr>
              <a:t>7/18/2016</a:t>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85750" y="1377950"/>
            <a:ext cx="4189413" cy="4946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7563" y="1377950"/>
            <a:ext cx="4191000" cy="4946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5"/>
          <p:cNvSpPr>
            <a:spLocks noGrp="1" noChangeArrowheads="1"/>
          </p:cNvSpPr>
          <p:nvPr>
            <p:ph type="dt" sz="half" idx="10"/>
          </p:nvPr>
        </p:nvSpPr>
        <p:spPr>
          <a:ln/>
        </p:spPr>
        <p:txBody>
          <a:bodyPr/>
          <a:lstStyle>
            <a:lvl1pPr>
              <a:defRPr/>
            </a:lvl1pPr>
          </a:lstStyle>
          <a:p>
            <a:pPr>
              <a:defRPr/>
            </a:pPr>
            <a:fld id="{18F7E334-B579-400A-9673-9D97CDB32728}" type="datetime1">
              <a:rPr lang="en-US"/>
              <a:pPr>
                <a:defRPr/>
              </a:pPr>
              <a:t>7/18/2016</a:t>
            </a:fld>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5"/>
          <p:cNvSpPr>
            <a:spLocks noGrp="1" noChangeArrowheads="1"/>
          </p:cNvSpPr>
          <p:nvPr>
            <p:ph type="dt" sz="half" idx="10"/>
          </p:nvPr>
        </p:nvSpPr>
        <p:spPr>
          <a:ln/>
        </p:spPr>
        <p:txBody>
          <a:bodyPr/>
          <a:lstStyle>
            <a:lvl1pPr>
              <a:defRPr/>
            </a:lvl1pPr>
          </a:lstStyle>
          <a:p>
            <a:pPr>
              <a:defRPr/>
            </a:pPr>
            <a:fld id="{E302DB35-F7D0-441F-A1B5-0D805345996A}" type="datetime1">
              <a:rPr lang="en-US"/>
              <a:pPr>
                <a:defRPr/>
              </a:pPr>
              <a:t>7/18/2016</a:t>
            </a:fld>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5"/>
          <p:cNvSpPr>
            <a:spLocks noGrp="1" noChangeArrowheads="1"/>
          </p:cNvSpPr>
          <p:nvPr>
            <p:ph type="dt" sz="half" idx="10"/>
          </p:nvPr>
        </p:nvSpPr>
        <p:spPr>
          <a:ln/>
        </p:spPr>
        <p:txBody>
          <a:bodyPr/>
          <a:lstStyle>
            <a:lvl1pPr>
              <a:defRPr/>
            </a:lvl1pPr>
          </a:lstStyle>
          <a:p>
            <a:pPr>
              <a:defRPr/>
            </a:pPr>
            <a:fld id="{3C613C2B-C176-440A-9F94-58E715D5D051}" type="datetime1">
              <a:rPr lang="en-US"/>
              <a:pPr>
                <a:defRPr/>
              </a:pPr>
              <a:t>7/18/2016</a:t>
            </a:fld>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5"/>
          <p:cNvSpPr>
            <a:spLocks noGrp="1" noChangeArrowheads="1"/>
          </p:cNvSpPr>
          <p:nvPr>
            <p:ph type="dt" sz="half" idx="10"/>
          </p:nvPr>
        </p:nvSpPr>
        <p:spPr>
          <a:ln/>
        </p:spPr>
        <p:txBody>
          <a:bodyPr/>
          <a:lstStyle>
            <a:lvl1pPr>
              <a:defRPr/>
            </a:lvl1pPr>
          </a:lstStyle>
          <a:p>
            <a:pPr>
              <a:defRPr/>
            </a:pPr>
            <a:fld id="{0DA04E33-35D9-4BBD-826F-127A08775F73}" type="datetime1">
              <a:rPr lang="en-US"/>
              <a:pPr>
                <a:defRPr/>
              </a:pPr>
              <a:t>7/18/2016</a:t>
            </a:fld>
            <a:endParaRPr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5"/>
          <p:cNvSpPr>
            <a:spLocks noGrp="1" noChangeArrowheads="1"/>
          </p:cNvSpPr>
          <p:nvPr>
            <p:ph type="dt" sz="half" idx="10"/>
          </p:nvPr>
        </p:nvSpPr>
        <p:spPr>
          <a:ln/>
        </p:spPr>
        <p:txBody>
          <a:bodyPr/>
          <a:lstStyle>
            <a:lvl1pPr>
              <a:defRPr/>
            </a:lvl1pPr>
          </a:lstStyle>
          <a:p>
            <a:pPr>
              <a:defRPr/>
            </a:pPr>
            <a:fld id="{AEC7568D-8169-4E1D-BE0B-B637C7E571C4}" type="datetime1">
              <a:rPr lang="en-US"/>
              <a:pPr>
                <a:defRPr/>
              </a:pPr>
              <a:t>7/18/2016</a:t>
            </a:fld>
            <a:endParaRPr 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5"/>
          <p:cNvSpPr>
            <a:spLocks noGrp="1" noChangeArrowheads="1"/>
          </p:cNvSpPr>
          <p:nvPr>
            <p:ph type="dt" sz="half" idx="10"/>
          </p:nvPr>
        </p:nvSpPr>
        <p:spPr>
          <a:ln/>
        </p:spPr>
        <p:txBody>
          <a:bodyPr/>
          <a:lstStyle>
            <a:lvl1pPr>
              <a:defRPr/>
            </a:lvl1pPr>
          </a:lstStyle>
          <a:p>
            <a:pPr>
              <a:defRPr/>
            </a:pPr>
            <a:fld id="{165A20BF-A1EE-458C-98D0-C824EA5FC004}" type="datetime1">
              <a:rPr lang="en-US"/>
              <a:pPr>
                <a:defRPr/>
              </a:pPr>
              <a:t>7/18/2016</a:t>
            </a:fld>
            <a:endParaRPr 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dt" sz="half" idx="10"/>
          </p:nvPr>
        </p:nvSpPr>
        <p:spPr>
          <a:ln/>
        </p:spPr>
        <p:txBody>
          <a:bodyPr/>
          <a:lstStyle>
            <a:lvl1pPr>
              <a:defRPr/>
            </a:lvl1pPr>
          </a:lstStyle>
          <a:p>
            <a:pPr>
              <a:defRPr/>
            </a:pPr>
            <a:fld id="{31F8200E-0BBE-4F40-9F86-511BF6071501}" type="datetime1">
              <a:rPr lang="en-US"/>
              <a:pPr>
                <a:defRPr/>
              </a:pPr>
              <a:t>7/18/2016</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557213"/>
            <a:ext cx="2132013" cy="57673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85750" y="557213"/>
            <a:ext cx="6248400" cy="57673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dt" sz="half" idx="10"/>
          </p:nvPr>
        </p:nvSpPr>
        <p:spPr>
          <a:ln/>
        </p:spPr>
        <p:txBody>
          <a:bodyPr/>
          <a:lstStyle>
            <a:lvl1pPr>
              <a:defRPr/>
            </a:lvl1pPr>
          </a:lstStyle>
          <a:p>
            <a:pPr>
              <a:defRPr/>
            </a:pPr>
            <a:fld id="{56A1F419-81F2-45D8-AAD3-20112EE5583E}" type="datetime1">
              <a:rPr lang="en-US"/>
              <a:pPr>
                <a:defRPr/>
              </a:pPr>
              <a:t>7/18/2016</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image" Target="../media/image6.jpeg"/><Relationship Id="rId2" Type="http://schemas.openxmlformats.org/officeDocument/2006/relationships/slideLayout" Target="../slideLayouts/slideLayout19.xml"/><Relationship Id="rId16" Type="http://schemas.openxmlformats.org/officeDocument/2006/relationships/hyperlink" Target="mailto:iharris@ewi.org" TargetMode="Externa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image" Target="../media/image5.jpeg"/><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image" Target="../media/image4.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vmlDrawing" Target="../drawings/vmlDrawing1.v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3.xml"/><Relationship Id="rId2" Type="http://schemas.openxmlformats.org/officeDocument/2006/relationships/slideLayout" Target="../slideLayouts/slideLayout31.xml"/><Relationship Id="rId16" Type="http://schemas.openxmlformats.org/officeDocument/2006/relationships/image" Target="../media/image8.png"/><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oleObject" Target="../embeddings/oleObject1.bin"/><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a:effectLst/>
        </p:spPr>
        <p:txBody>
          <a:bodyPr wrap="none" anchor="ctr"/>
          <a:lstStyle/>
          <a:p>
            <a:pPr>
              <a:spcBef>
                <a:spcPct val="50000"/>
              </a:spcBef>
              <a:buFontTx/>
              <a:buChar char="•"/>
              <a:defRPr/>
            </a:pPr>
            <a:endParaRPr lang="en-US" b="0"/>
          </a:p>
        </p:txBody>
      </p:sp>
      <p:sp>
        <p:nvSpPr>
          <p:cNvPr id="1027" name="Rectangle 7"/>
          <p:cNvSpPr>
            <a:spLocks noGrp="1" noChangeArrowheads="1"/>
          </p:cNvSpPr>
          <p:nvPr>
            <p:ph type="title"/>
          </p:nvPr>
        </p:nvSpPr>
        <p:spPr bwMode="auto">
          <a:xfrm>
            <a:off x="428625" y="344488"/>
            <a:ext cx="8472488"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1028" name="Rectangle 8"/>
          <p:cNvSpPr>
            <a:spLocks noGrp="1" noChangeArrowheads="1"/>
          </p:cNvSpPr>
          <p:nvPr>
            <p:ph type="body" idx="1"/>
          </p:nvPr>
        </p:nvSpPr>
        <p:spPr bwMode="auto">
          <a:xfrm>
            <a:off x="495300" y="1508125"/>
            <a:ext cx="8050213" cy="43910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Select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6333" name="Text Box 13"/>
          <p:cNvSpPr txBox="1">
            <a:spLocks noChangeArrowheads="1"/>
          </p:cNvSpPr>
          <p:nvPr/>
        </p:nvSpPr>
        <p:spPr bwMode="auto">
          <a:xfrm>
            <a:off x="906463" y="6078538"/>
            <a:ext cx="4948237" cy="307777"/>
          </a:xfrm>
          <a:prstGeom prst="rect">
            <a:avLst/>
          </a:prstGeom>
          <a:noFill/>
          <a:ln w="9525">
            <a:noFill/>
            <a:miter lim="800000"/>
            <a:headEnd/>
            <a:tailEnd/>
          </a:ln>
          <a:effectLst/>
        </p:spPr>
        <p:txBody>
          <a:bodyPr wrap="square">
            <a:spAutoFit/>
          </a:bodyPr>
          <a:lstStyle/>
          <a:p>
            <a:pPr>
              <a:spcBef>
                <a:spcPct val="50000"/>
              </a:spcBef>
              <a:defRPr/>
            </a:pPr>
            <a:r>
              <a:rPr lang="en-US" sz="1400" b="1" dirty="0" smtClean="0">
                <a:solidFill>
                  <a:srgbClr val="C0C0C0"/>
                </a:solidFill>
              </a:rPr>
              <a:t>Composite</a:t>
            </a:r>
            <a:r>
              <a:rPr lang="en-US" sz="1400" b="1" baseline="0" dirty="0" smtClean="0">
                <a:solidFill>
                  <a:srgbClr val="C0C0C0"/>
                </a:solidFill>
              </a:rPr>
              <a:t> Structural Modifications</a:t>
            </a:r>
            <a:endParaRPr lang="en-US" sz="1400" b="0" dirty="0">
              <a:solidFill>
                <a:srgbClr val="C0C0C0"/>
              </a:solidFill>
            </a:endParaRPr>
          </a:p>
        </p:txBody>
      </p:sp>
      <p:sp>
        <p:nvSpPr>
          <p:cNvPr id="56337" name="Rectangle 17"/>
          <p:cNvSpPr>
            <a:spLocks noChangeArrowheads="1"/>
          </p:cNvSpPr>
          <p:nvPr/>
        </p:nvSpPr>
        <p:spPr bwMode="auto">
          <a:xfrm>
            <a:off x="6940550" y="6305550"/>
            <a:ext cx="1905000" cy="457200"/>
          </a:xfrm>
          <a:prstGeom prst="rect">
            <a:avLst/>
          </a:prstGeom>
          <a:noFill/>
          <a:ln w="9525">
            <a:noFill/>
            <a:miter lim="800000"/>
            <a:headEnd/>
            <a:tailEnd/>
          </a:ln>
          <a:effectLst/>
        </p:spPr>
        <p:txBody>
          <a:bodyPr/>
          <a:lstStyle/>
          <a:p>
            <a:pPr algn="r">
              <a:defRPr/>
            </a:pPr>
            <a:fld id="{16D07C97-4E8B-4620-83D7-6AA602EA1848}" type="slidenum">
              <a:rPr lang="en-US" sz="1200">
                <a:solidFill>
                  <a:schemeClr val="bg1"/>
                </a:solidFill>
              </a:rPr>
              <a:pPr algn="r">
                <a:defRPr/>
              </a:pPr>
              <a:t>‹#›</a:t>
            </a:fld>
            <a:endParaRPr lang="en-US" sz="1200">
              <a:solidFill>
                <a:schemeClr val="bg1"/>
              </a:solidFill>
            </a:endParaRPr>
          </a:p>
        </p:txBody>
      </p:sp>
      <p:pic>
        <p:nvPicPr>
          <p:cNvPr id="1031" name="Picture 24" descr="NEW FAA LOGO"/>
          <p:cNvPicPr>
            <a:picLocks noChangeAspect="1" noChangeArrowheads="1"/>
          </p:cNvPicPr>
          <p:nvPr/>
        </p:nvPicPr>
        <p:blipFill>
          <a:blip r:embed="rId19" cstate="print">
            <a:clrChange>
              <a:clrFrom>
                <a:srgbClr val="DF1F06"/>
              </a:clrFrom>
              <a:clrTo>
                <a:srgbClr val="DF1F06">
                  <a:alpha val="0"/>
                </a:srgbClr>
              </a:clrTo>
            </a:clrChange>
          </a:blip>
          <a:srcRect l="14333" t="3734" r="14973" b="4564"/>
          <a:stretch>
            <a:fillRect/>
          </a:stretch>
        </p:blipFill>
        <p:spPr bwMode="auto">
          <a:xfrm>
            <a:off x="6127750" y="6099175"/>
            <a:ext cx="660400" cy="661988"/>
          </a:xfrm>
          <a:prstGeom prst="rect">
            <a:avLst/>
          </a:prstGeom>
          <a:noFill/>
          <a:ln w="9525">
            <a:noFill/>
            <a:miter lim="800000"/>
            <a:headEnd/>
            <a:tailEnd/>
          </a:ln>
        </p:spPr>
      </p:pic>
      <p:sp>
        <p:nvSpPr>
          <p:cNvPr id="56345" name="Text Box 25"/>
          <p:cNvSpPr txBox="1">
            <a:spLocks noChangeArrowheads="1"/>
          </p:cNvSpPr>
          <p:nvPr/>
        </p:nvSpPr>
        <p:spPr bwMode="auto">
          <a:xfrm>
            <a:off x="6805613" y="6240463"/>
            <a:ext cx="1370012" cy="403225"/>
          </a:xfrm>
          <a:prstGeom prst="rect">
            <a:avLst/>
          </a:prstGeom>
          <a:noFill/>
          <a:ln w="9525">
            <a:noFill/>
            <a:miter lim="800000"/>
            <a:headEnd/>
            <a:tailEnd/>
          </a:ln>
          <a:effectLst/>
        </p:spPr>
        <p:txBody>
          <a:bodyPr wrap="none">
            <a:spAutoFit/>
          </a:bodyPr>
          <a:lstStyle/>
          <a:p>
            <a:pPr>
              <a:lnSpc>
                <a:spcPct val="85000"/>
              </a:lnSpc>
              <a:defRPr/>
            </a:pPr>
            <a:r>
              <a:rPr lang="en-US" sz="1200" dirty="0">
                <a:solidFill>
                  <a:schemeClr val="bg1"/>
                </a:solidFill>
              </a:rPr>
              <a:t>Federal Aviation</a:t>
            </a:r>
          </a:p>
          <a:p>
            <a:pPr>
              <a:lnSpc>
                <a:spcPct val="85000"/>
              </a:lnSpc>
              <a:defRPr/>
            </a:pPr>
            <a:r>
              <a:rPr lang="en-US" sz="1200" dirty="0">
                <a:solidFill>
                  <a:schemeClr val="bg1"/>
                </a:solidFill>
              </a:rPr>
              <a:t>Administration</a:t>
            </a:r>
          </a:p>
        </p:txBody>
      </p:sp>
      <p:sp>
        <p:nvSpPr>
          <p:cNvPr id="56347" name="Text Box 27"/>
          <p:cNvSpPr txBox="1">
            <a:spLocks noChangeArrowheads="1"/>
          </p:cNvSpPr>
          <p:nvPr/>
        </p:nvSpPr>
        <p:spPr bwMode="auto">
          <a:xfrm>
            <a:off x="906463" y="6430302"/>
            <a:ext cx="1400175" cy="276999"/>
          </a:xfrm>
          <a:prstGeom prst="rect">
            <a:avLst/>
          </a:prstGeom>
          <a:noFill/>
          <a:ln w="9525">
            <a:noFill/>
            <a:miter lim="800000"/>
            <a:headEnd/>
            <a:tailEnd/>
          </a:ln>
          <a:effectLst/>
        </p:spPr>
        <p:txBody>
          <a:bodyPr wrap="square">
            <a:spAutoFit/>
          </a:bodyPr>
          <a:lstStyle/>
          <a:p>
            <a:pPr>
              <a:spcBef>
                <a:spcPct val="50000"/>
              </a:spcBef>
            </a:pPr>
            <a:r>
              <a:rPr lang="en-US" sz="1200" b="0" dirty="0" smtClean="0">
                <a:solidFill>
                  <a:srgbClr val="C0C0C0"/>
                </a:solidFill>
              </a:rPr>
              <a:t>July 2016</a:t>
            </a:r>
            <a:endParaRPr lang="en-US" sz="1200" b="0" dirty="0">
              <a:solidFill>
                <a:srgbClr val="C0C0C0"/>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iming>
    <p:tnLst>
      <p:par>
        <p:cTn id="1" dur="indefinite" restart="never" nodeType="tmRoot"/>
      </p:par>
    </p:tnLst>
  </p:timing>
  <p:txStyles>
    <p:titleStyle>
      <a:lvl1pPr algn="l" rtl="0" eaLnBrk="1" fontAlgn="base" hangingPunct="1">
        <a:spcBef>
          <a:spcPct val="0"/>
        </a:spcBef>
        <a:spcAft>
          <a:spcPct val="0"/>
        </a:spcAft>
        <a:defRPr sz="4000" b="1">
          <a:solidFill>
            <a:srgbClr val="1D2F68"/>
          </a:solidFill>
          <a:latin typeface="+mj-lt"/>
          <a:ea typeface="+mj-ea"/>
          <a:cs typeface="+mj-cs"/>
        </a:defRPr>
      </a:lvl1pPr>
      <a:lvl2pPr algn="l" rtl="0" eaLnBrk="1" fontAlgn="base" hangingPunct="1">
        <a:spcBef>
          <a:spcPct val="0"/>
        </a:spcBef>
        <a:spcAft>
          <a:spcPct val="0"/>
        </a:spcAft>
        <a:defRPr sz="4000" b="1">
          <a:solidFill>
            <a:srgbClr val="1D2F68"/>
          </a:solidFill>
          <a:latin typeface="Arial" charset="0"/>
        </a:defRPr>
      </a:lvl2pPr>
      <a:lvl3pPr algn="l" rtl="0" eaLnBrk="1" fontAlgn="base" hangingPunct="1">
        <a:spcBef>
          <a:spcPct val="0"/>
        </a:spcBef>
        <a:spcAft>
          <a:spcPct val="0"/>
        </a:spcAft>
        <a:defRPr sz="4000" b="1">
          <a:solidFill>
            <a:srgbClr val="1D2F68"/>
          </a:solidFill>
          <a:latin typeface="Arial" charset="0"/>
        </a:defRPr>
      </a:lvl3pPr>
      <a:lvl4pPr algn="l" rtl="0" eaLnBrk="1" fontAlgn="base" hangingPunct="1">
        <a:spcBef>
          <a:spcPct val="0"/>
        </a:spcBef>
        <a:spcAft>
          <a:spcPct val="0"/>
        </a:spcAft>
        <a:defRPr sz="4000" b="1">
          <a:solidFill>
            <a:srgbClr val="1D2F68"/>
          </a:solidFill>
          <a:latin typeface="Arial" charset="0"/>
        </a:defRPr>
      </a:lvl4pPr>
      <a:lvl5pPr algn="l" rtl="0" eaLnBrk="1" fontAlgn="base" hangingPunct="1">
        <a:spcBef>
          <a:spcPct val="0"/>
        </a:spcBef>
        <a:spcAft>
          <a:spcPct val="0"/>
        </a:spcAft>
        <a:defRPr sz="4000" b="1">
          <a:solidFill>
            <a:srgbClr val="1D2F68"/>
          </a:solidFill>
          <a:latin typeface="Arial" charset="0"/>
        </a:defRPr>
      </a:lvl5pPr>
      <a:lvl6pPr marL="457200" algn="l" rtl="0" eaLnBrk="1" fontAlgn="base" hangingPunct="1">
        <a:spcBef>
          <a:spcPct val="0"/>
        </a:spcBef>
        <a:spcAft>
          <a:spcPct val="0"/>
        </a:spcAft>
        <a:defRPr sz="4000" b="1">
          <a:solidFill>
            <a:srgbClr val="1D2F68"/>
          </a:solidFill>
          <a:latin typeface="Arial" charset="0"/>
        </a:defRPr>
      </a:lvl6pPr>
      <a:lvl7pPr marL="914400" algn="l" rtl="0" eaLnBrk="1" fontAlgn="base" hangingPunct="1">
        <a:spcBef>
          <a:spcPct val="0"/>
        </a:spcBef>
        <a:spcAft>
          <a:spcPct val="0"/>
        </a:spcAft>
        <a:defRPr sz="4000" b="1">
          <a:solidFill>
            <a:srgbClr val="1D2F68"/>
          </a:solidFill>
          <a:latin typeface="Arial" charset="0"/>
        </a:defRPr>
      </a:lvl7pPr>
      <a:lvl8pPr marL="1371600" algn="l" rtl="0" eaLnBrk="1" fontAlgn="base" hangingPunct="1">
        <a:spcBef>
          <a:spcPct val="0"/>
        </a:spcBef>
        <a:spcAft>
          <a:spcPct val="0"/>
        </a:spcAft>
        <a:defRPr sz="4000" b="1">
          <a:solidFill>
            <a:srgbClr val="1D2F68"/>
          </a:solidFill>
          <a:latin typeface="Arial" charset="0"/>
        </a:defRPr>
      </a:lvl8pPr>
      <a:lvl9pPr marL="1828800" algn="l" rtl="0" eaLnBrk="1" fontAlgn="base" hangingPunct="1">
        <a:spcBef>
          <a:spcPct val="0"/>
        </a:spcBef>
        <a:spcAft>
          <a:spcPct val="0"/>
        </a:spcAft>
        <a:defRPr sz="4000" b="1">
          <a:solidFill>
            <a:srgbClr val="1D2F68"/>
          </a:solidFill>
          <a:latin typeface="Arial" charset="0"/>
        </a:defRPr>
      </a:lvl9pPr>
    </p:titleStyle>
    <p:bodyStyle>
      <a:lvl1pPr marL="342900" indent="-342900" algn="l" rtl="0" eaLnBrk="1" fontAlgn="base" hangingPunct="1">
        <a:spcBef>
          <a:spcPct val="20000"/>
        </a:spcBef>
        <a:spcAft>
          <a:spcPct val="0"/>
        </a:spcAft>
        <a:buChar char="•"/>
        <a:defRPr sz="28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8" descr="102510_HeaderBlue"/>
          <p:cNvPicPr>
            <a:picLocks noChangeAspect="1" noChangeArrowheads="1"/>
          </p:cNvPicPr>
          <p:nvPr/>
        </p:nvPicPr>
        <p:blipFill>
          <a:blip r:embed="rId14" cstate="print"/>
          <a:srcRect/>
          <a:stretch>
            <a:fillRect/>
          </a:stretch>
        </p:blipFill>
        <p:spPr bwMode="auto">
          <a:xfrm>
            <a:off x="0" y="381000"/>
            <a:ext cx="9144000" cy="1019175"/>
          </a:xfrm>
          <a:prstGeom prst="rect">
            <a:avLst/>
          </a:prstGeom>
          <a:noFill/>
          <a:ln w="9525">
            <a:noFill/>
            <a:miter lim="800000"/>
            <a:headEnd/>
            <a:tailEnd/>
          </a:ln>
        </p:spPr>
      </p:pic>
      <p:sp>
        <p:nvSpPr>
          <p:cNvPr id="1027" name="Rectangle 2"/>
          <p:cNvSpPr>
            <a:spLocks noGrp="1" noChangeArrowheads="1"/>
          </p:cNvSpPr>
          <p:nvPr>
            <p:ph type="title"/>
          </p:nvPr>
        </p:nvSpPr>
        <p:spPr bwMode="auto">
          <a:xfrm>
            <a:off x="457200" y="457200"/>
            <a:ext cx="8229600" cy="990600"/>
          </a:xfrm>
          <a:prstGeom prst="rect">
            <a:avLst/>
          </a:prstGeom>
          <a:solidFill>
            <a:schemeClr val="tx1">
              <a:alpha val="0"/>
            </a:schemeClr>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457200" y="1600200"/>
            <a:ext cx="8229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29" name="Picture 10" descr="021411_EWILogoTag"/>
          <p:cNvPicPr>
            <a:picLocks noChangeAspect="1" noChangeArrowheads="1"/>
          </p:cNvPicPr>
          <p:nvPr/>
        </p:nvPicPr>
        <p:blipFill>
          <a:blip r:embed="rId15" cstate="print"/>
          <a:srcRect/>
          <a:stretch>
            <a:fillRect/>
          </a:stretch>
        </p:blipFill>
        <p:spPr bwMode="auto">
          <a:xfrm>
            <a:off x="7772400" y="6096000"/>
            <a:ext cx="1139825" cy="496888"/>
          </a:xfrm>
          <a:prstGeom prst="rect">
            <a:avLst/>
          </a:prstGeom>
          <a:noFill/>
          <a:ln w="9525">
            <a:noFill/>
            <a:miter lim="800000"/>
            <a:headEnd/>
            <a:tailEnd/>
          </a:ln>
        </p:spPr>
      </p:pic>
      <p:pic>
        <p:nvPicPr>
          <p:cNvPr id="6" name="Picture 5" descr="500x200_AMCblcok">
            <a:hlinkClick r:id="rId16" tooltip="The Additive Manufacturing Consortium"/>
          </p:cNvPr>
          <p:cNvPicPr>
            <a:picLocks noChangeAspect="1" noChangeArrowheads="1"/>
          </p:cNvPicPr>
          <p:nvPr/>
        </p:nvPicPr>
        <p:blipFill>
          <a:blip r:embed="rId17" cstate="print"/>
          <a:srcRect/>
          <a:stretch>
            <a:fillRect/>
          </a:stretch>
        </p:blipFill>
        <p:spPr bwMode="auto">
          <a:xfrm>
            <a:off x="292100" y="6099112"/>
            <a:ext cx="1233764" cy="493776"/>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Lst>
  <p:hf hdr="0" ftr="0" dt="0"/>
  <p:txStyles>
    <p:titleStyle>
      <a:lvl1pPr algn="l" rtl="0" eaLnBrk="1" fontAlgn="base" hangingPunct="1">
        <a:lnSpc>
          <a:spcPct val="85000"/>
        </a:lnSpc>
        <a:spcBef>
          <a:spcPct val="0"/>
        </a:spcBef>
        <a:spcAft>
          <a:spcPct val="0"/>
        </a:spcAft>
        <a:defRPr sz="3600">
          <a:solidFill>
            <a:schemeClr val="bg1"/>
          </a:solidFill>
          <a:latin typeface="+mj-lt"/>
          <a:ea typeface="+mj-ea"/>
          <a:cs typeface="+mj-cs"/>
        </a:defRPr>
      </a:lvl1pPr>
      <a:lvl2pPr algn="l" rtl="0" eaLnBrk="1" fontAlgn="base" hangingPunct="1">
        <a:lnSpc>
          <a:spcPct val="85000"/>
        </a:lnSpc>
        <a:spcBef>
          <a:spcPct val="0"/>
        </a:spcBef>
        <a:spcAft>
          <a:spcPct val="0"/>
        </a:spcAft>
        <a:defRPr sz="3600">
          <a:solidFill>
            <a:schemeClr val="bg1"/>
          </a:solidFill>
          <a:latin typeface="Arial Black" pitchFamily="34" charset="0"/>
        </a:defRPr>
      </a:lvl2pPr>
      <a:lvl3pPr algn="l" rtl="0" eaLnBrk="1" fontAlgn="base" hangingPunct="1">
        <a:lnSpc>
          <a:spcPct val="85000"/>
        </a:lnSpc>
        <a:spcBef>
          <a:spcPct val="0"/>
        </a:spcBef>
        <a:spcAft>
          <a:spcPct val="0"/>
        </a:spcAft>
        <a:defRPr sz="3600">
          <a:solidFill>
            <a:schemeClr val="bg1"/>
          </a:solidFill>
          <a:latin typeface="Arial Black" pitchFamily="34" charset="0"/>
        </a:defRPr>
      </a:lvl3pPr>
      <a:lvl4pPr algn="l" rtl="0" eaLnBrk="1" fontAlgn="base" hangingPunct="1">
        <a:lnSpc>
          <a:spcPct val="85000"/>
        </a:lnSpc>
        <a:spcBef>
          <a:spcPct val="0"/>
        </a:spcBef>
        <a:spcAft>
          <a:spcPct val="0"/>
        </a:spcAft>
        <a:defRPr sz="3600">
          <a:solidFill>
            <a:schemeClr val="bg1"/>
          </a:solidFill>
          <a:latin typeface="Arial Black" pitchFamily="34" charset="0"/>
        </a:defRPr>
      </a:lvl4pPr>
      <a:lvl5pPr algn="l" rtl="0" eaLnBrk="1" fontAlgn="base" hangingPunct="1">
        <a:lnSpc>
          <a:spcPct val="85000"/>
        </a:lnSpc>
        <a:spcBef>
          <a:spcPct val="0"/>
        </a:spcBef>
        <a:spcAft>
          <a:spcPct val="0"/>
        </a:spcAft>
        <a:defRPr sz="3600">
          <a:solidFill>
            <a:schemeClr val="bg1"/>
          </a:solidFill>
          <a:latin typeface="Arial Black" pitchFamily="34" charset="0"/>
        </a:defRPr>
      </a:lvl5pPr>
      <a:lvl6pPr marL="457200" algn="l" rtl="0" eaLnBrk="1" fontAlgn="base" hangingPunct="1">
        <a:spcBef>
          <a:spcPct val="0"/>
        </a:spcBef>
        <a:spcAft>
          <a:spcPct val="0"/>
        </a:spcAft>
        <a:defRPr sz="3600">
          <a:solidFill>
            <a:schemeClr val="tx2"/>
          </a:solidFill>
          <a:latin typeface="Arial Black" pitchFamily="34" charset="0"/>
        </a:defRPr>
      </a:lvl6pPr>
      <a:lvl7pPr marL="914400" algn="l" rtl="0" eaLnBrk="1" fontAlgn="base" hangingPunct="1">
        <a:spcBef>
          <a:spcPct val="0"/>
        </a:spcBef>
        <a:spcAft>
          <a:spcPct val="0"/>
        </a:spcAft>
        <a:defRPr sz="3600">
          <a:solidFill>
            <a:schemeClr val="tx2"/>
          </a:solidFill>
          <a:latin typeface="Arial Black" pitchFamily="34" charset="0"/>
        </a:defRPr>
      </a:lvl7pPr>
      <a:lvl8pPr marL="1371600" algn="l" rtl="0" eaLnBrk="1" fontAlgn="base" hangingPunct="1">
        <a:spcBef>
          <a:spcPct val="0"/>
        </a:spcBef>
        <a:spcAft>
          <a:spcPct val="0"/>
        </a:spcAft>
        <a:defRPr sz="3600">
          <a:solidFill>
            <a:schemeClr val="tx2"/>
          </a:solidFill>
          <a:latin typeface="Arial Black" pitchFamily="34" charset="0"/>
        </a:defRPr>
      </a:lvl8pPr>
      <a:lvl9pPr marL="1828800" algn="l" rtl="0" eaLnBrk="1" fontAlgn="base" hangingPunct="1">
        <a:spcBef>
          <a:spcPct val="0"/>
        </a:spcBef>
        <a:spcAft>
          <a:spcPct val="0"/>
        </a:spcAft>
        <a:defRPr sz="3600">
          <a:solidFill>
            <a:schemeClr val="tx2"/>
          </a:solidFill>
          <a:latin typeface="Arial Black" pitchFamily="34" charset="0"/>
        </a:defRPr>
      </a:lvl9pPr>
    </p:titleStyle>
    <p:bodyStyle>
      <a:lvl1pPr marL="342900" indent="-342900" algn="l" rtl="0" eaLnBrk="1" fontAlgn="base" hangingPunct="1">
        <a:lnSpc>
          <a:spcPct val="90000"/>
        </a:lnSpc>
        <a:spcBef>
          <a:spcPct val="20000"/>
        </a:spcBef>
        <a:spcAft>
          <a:spcPct val="0"/>
        </a:spcAft>
        <a:buClr>
          <a:srgbClr val="BDB1A6"/>
        </a:buClr>
        <a:buSzPct val="70000"/>
        <a:buFont typeface="Wingdings" pitchFamily="2" charset="2"/>
        <a:buChar char="u"/>
        <a:defRPr sz="2400" b="1">
          <a:solidFill>
            <a:schemeClr val="tx1"/>
          </a:solidFill>
          <a:latin typeface="+mn-lt"/>
          <a:ea typeface="+mn-ea"/>
          <a:cs typeface="+mn-cs"/>
        </a:defRPr>
      </a:lvl1pPr>
      <a:lvl2pPr marL="742950" indent="-285750" algn="l" rtl="0" eaLnBrk="1" fontAlgn="base" hangingPunct="1">
        <a:lnSpc>
          <a:spcPct val="90000"/>
        </a:lnSpc>
        <a:spcBef>
          <a:spcPct val="20000"/>
        </a:spcBef>
        <a:spcAft>
          <a:spcPct val="0"/>
        </a:spcAft>
        <a:buClr>
          <a:srgbClr val="BDB1A6"/>
        </a:buClr>
        <a:buFont typeface="Arial" charset="0"/>
        <a:buChar char="─"/>
        <a:defRPr sz="2000">
          <a:solidFill>
            <a:schemeClr val="tx1"/>
          </a:solidFill>
          <a:latin typeface="+mn-lt"/>
        </a:defRPr>
      </a:lvl2pPr>
      <a:lvl3pPr marL="1143000" indent="-228600" algn="l" rtl="0" eaLnBrk="1" fontAlgn="base" hangingPunct="1">
        <a:lnSpc>
          <a:spcPct val="90000"/>
        </a:lnSpc>
        <a:spcBef>
          <a:spcPct val="20000"/>
        </a:spcBef>
        <a:spcAft>
          <a:spcPct val="0"/>
        </a:spcAft>
        <a:buClr>
          <a:srgbClr val="BDB1A6"/>
        </a:buClr>
        <a:buFont typeface="Arial" charset="0"/>
        <a:buChar char="─"/>
        <a:defRPr>
          <a:solidFill>
            <a:schemeClr val="tx1"/>
          </a:solidFill>
          <a:latin typeface="+mn-lt"/>
        </a:defRPr>
      </a:lvl3pPr>
      <a:lvl4pPr marL="1600200" indent="-228600" algn="l" rtl="0" eaLnBrk="1" fontAlgn="base" hangingPunct="1">
        <a:lnSpc>
          <a:spcPct val="90000"/>
        </a:lnSpc>
        <a:spcBef>
          <a:spcPct val="20000"/>
        </a:spcBef>
        <a:spcAft>
          <a:spcPct val="0"/>
        </a:spcAft>
        <a:buClr>
          <a:srgbClr val="BDB1A6"/>
        </a:buClr>
        <a:buFont typeface="Arial" charset="0"/>
        <a:buChar char="─"/>
        <a:defRPr>
          <a:solidFill>
            <a:schemeClr val="tx1"/>
          </a:solidFill>
          <a:latin typeface="+mn-lt"/>
        </a:defRPr>
      </a:lvl4pPr>
      <a:lvl5pPr marL="2057400" indent="-228600" algn="l" rtl="0" eaLnBrk="1" fontAlgn="base" hangingPunct="1">
        <a:lnSpc>
          <a:spcPct val="90000"/>
        </a:lnSpc>
        <a:spcBef>
          <a:spcPct val="20000"/>
        </a:spcBef>
        <a:spcAft>
          <a:spcPct val="0"/>
        </a:spcAft>
        <a:buClr>
          <a:srgbClr val="BDB1A6"/>
        </a:buClr>
        <a:buFont typeface="Arial" charset="0"/>
        <a:buChar char="─"/>
        <a:defRPr>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 name="Rectangle 13"/>
          <p:cNvSpPr>
            <a:spLocks noChangeArrowheads="1"/>
          </p:cNvSpPr>
          <p:nvPr/>
        </p:nvSpPr>
        <p:spPr bwMode="auto">
          <a:xfrm>
            <a:off x="5791200" y="6400800"/>
            <a:ext cx="2895600" cy="222250"/>
          </a:xfrm>
          <a:prstGeom prst="rect">
            <a:avLst/>
          </a:prstGeom>
          <a:noFill/>
          <a:ln w="9525">
            <a:noFill/>
            <a:miter lim="800000"/>
            <a:headEnd/>
            <a:tailEnd/>
          </a:ln>
          <a:effectLst/>
        </p:spPr>
        <p:txBody>
          <a:bodyPr lIns="0" tIns="0" rIns="0" bIns="0"/>
          <a:lstStyle/>
          <a:p>
            <a:pPr algn="r">
              <a:defRPr/>
            </a:pPr>
            <a:r>
              <a:rPr lang="en-US" sz="1200" b="0" dirty="0">
                <a:solidFill>
                  <a:srgbClr val="777777"/>
                </a:solidFill>
                <a:latin typeface="Arial Narrow" pitchFamily="34" charset="0"/>
              </a:rPr>
              <a:t> </a:t>
            </a:r>
          </a:p>
        </p:txBody>
      </p:sp>
      <p:sp>
        <p:nvSpPr>
          <p:cNvPr id="16" name="Rectangle 14"/>
          <p:cNvSpPr>
            <a:spLocks noChangeArrowheads="1"/>
          </p:cNvSpPr>
          <p:nvPr/>
        </p:nvSpPr>
        <p:spPr bwMode="auto">
          <a:xfrm flipH="1">
            <a:off x="8482013" y="6624638"/>
            <a:ext cx="565150" cy="198437"/>
          </a:xfrm>
          <a:prstGeom prst="rect">
            <a:avLst/>
          </a:prstGeom>
          <a:noFill/>
          <a:ln w="9525">
            <a:noFill/>
            <a:miter lim="800000"/>
            <a:headEnd/>
            <a:tailEnd/>
          </a:ln>
          <a:effectLst/>
        </p:spPr>
        <p:txBody>
          <a:bodyPr lIns="0" tIns="0" rIns="0" bIns="0"/>
          <a:lstStyle/>
          <a:p>
            <a:pPr algn="r">
              <a:defRPr/>
            </a:pPr>
            <a:fld id="{A7AF1FB6-B199-4BB8-8B93-CBA897D94EEA}" type="slidenum">
              <a:rPr lang="en-US" sz="1100" b="0">
                <a:solidFill>
                  <a:srgbClr val="777777"/>
                </a:solidFill>
              </a:rPr>
              <a:pPr algn="r">
                <a:defRPr/>
              </a:pPr>
              <a:t>‹#›</a:t>
            </a:fld>
            <a:endParaRPr lang="en-US" sz="1100" b="0" dirty="0">
              <a:solidFill>
                <a:srgbClr val="777777"/>
              </a:solidFill>
            </a:endParaRPr>
          </a:p>
        </p:txBody>
      </p:sp>
      <p:sp>
        <p:nvSpPr>
          <p:cNvPr id="1030" name="Rectangle 5"/>
          <p:cNvSpPr>
            <a:spLocks noGrp="1" noChangeArrowheads="1"/>
          </p:cNvSpPr>
          <p:nvPr>
            <p:ph type="title"/>
          </p:nvPr>
        </p:nvSpPr>
        <p:spPr bwMode="auto">
          <a:xfrm>
            <a:off x="293688" y="557213"/>
            <a:ext cx="7456487" cy="415925"/>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lvl="0"/>
            <a:r>
              <a:rPr lang="en-US" smtClean="0"/>
              <a:t>Click to edit Master title style</a:t>
            </a:r>
          </a:p>
        </p:txBody>
      </p:sp>
      <p:sp>
        <p:nvSpPr>
          <p:cNvPr id="1031" name="Rectangle 6"/>
          <p:cNvSpPr>
            <a:spLocks noGrp="1" noChangeArrowheads="1"/>
          </p:cNvSpPr>
          <p:nvPr>
            <p:ph type="body" idx="1"/>
          </p:nvPr>
        </p:nvSpPr>
        <p:spPr bwMode="auto">
          <a:xfrm>
            <a:off x="285750" y="1377950"/>
            <a:ext cx="8532813" cy="49466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5" name="Rectangle 15"/>
          <p:cNvSpPr>
            <a:spLocks noGrp="1" noChangeArrowheads="1"/>
          </p:cNvSpPr>
          <p:nvPr>
            <p:ph type="dt" sz="half" idx="2"/>
          </p:nvPr>
        </p:nvSpPr>
        <p:spPr bwMode="auto">
          <a:xfrm>
            <a:off x="228600" y="6477000"/>
            <a:ext cx="2133600" cy="122238"/>
          </a:xfrm>
          <a:prstGeom prst="rect">
            <a:avLst/>
          </a:prstGeom>
          <a:ln>
            <a:miter lim="800000"/>
            <a:headEnd/>
            <a:tailEnd/>
          </a:ln>
        </p:spPr>
        <p:txBody>
          <a:bodyPr vert="horz" wrap="square" lIns="0" tIns="0" rIns="0" bIns="0" numCol="1" anchor="t" anchorCtr="0" compatLnSpc="1">
            <a:prstTxWarp prst="textNoShape">
              <a:avLst/>
            </a:prstTxWarp>
          </a:bodyPr>
          <a:lstStyle>
            <a:lvl1pPr>
              <a:defRPr sz="800">
                <a:solidFill>
                  <a:srgbClr val="777777"/>
                </a:solidFill>
                <a:cs typeface="+mn-cs"/>
              </a:defRPr>
            </a:lvl1pPr>
          </a:lstStyle>
          <a:p>
            <a:pPr>
              <a:defRPr/>
            </a:pPr>
            <a:fld id="{420C3DCD-89C0-48B6-B3E1-F30182F14CD6}" type="datetime1">
              <a:rPr lang="en-US" b="0"/>
              <a:pPr>
                <a:defRPr/>
              </a:pPr>
              <a:t>7/18/2016</a:t>
            </a:fld>
            <a:endParaRPr lang="en-US" b="0" dirty="0"/>
          </a:p>
        </p:txBody>
      </p:sp>
      <p:grpSp>
        <p:nvGrpSpPr>
          <p:cNvPr id="2" name="Group 20"/>
          <p:cNvGrpSpPr>
            <a:grpSpLocks/>
          </p:cNvGrpSpPr>
          <p:nvPr/>
        </p:nvGrpSpPr>
        <p:grpSpPr bwMode="auto">
          <a:xfrm>
            <a:off x="314325" y="6686550"/>
            <a:ext cx="8493125" cy="79375"/>
            <a:chOff x="198" y="4212"/>
            <a:chExt cx="5350" cy="50"/>
          </a:xfrm>
        </p:grpSpPr>
        <p:sp>
          <p:nvSpPr>
            <p:cNvPr id="136208" name="AutoShape 16"/>
            <p:cNvSpPr>
              <a:spLocks noChangeArrowheads="1"/>
            </p:cNvSpPr>
            <p:nvPr userDrawn="1"/>
          </p:nvSpPr>
          <p:spPr bwMode="auto">
            <a:xfrm flipH="1">
              <a:off x="756" y="4214"/>
              <a:ext cx="561" cy="48"/>
            </a:xfrm>
            <a:prstGeom prst="parallelogram">
              <a:avLst>
                <a:gd name="adj" fmla="val 102049"/>
              </a:avLst>
            </a:prstGeom>
            <a:solidFill>
              <a:schemeClr val="folHlink"/>
            </a:solidFill>
            <a:ln w="12700" algn="ctr">
              <a:noFill/>
              <a:miter lim="800000"/>
              <a:headEnd/>
              <a:tailEnd/>
            </a:ln>
            <a:effectLst/>
          </p:spPr>
          <p:txBody>
            <a:bodyPr anchor="ctr">
              <a:spAutoFit/>
            </a:bodyPr>
            <a:lstStyle/>
            <a:p>
              <a:pPr algn="ctr">
                <a:defRPr/>
              </a:pPr>
              <a:endParaRPr lang="en-US" sz="1800" b="0" dirty="0">
                <a:solidFill>
                  <a:srgbClr val="000000"/>
                </a:solidFill>
              </a:endParaRPr>
            </a:p>
          </p:txBody>
        </p:sp>
        <p:sp>
          <p:nvSpPr>
            <p:cNvPr id="136209" name="AutoShape 17"/>
            <p:cNvSpPr>
              <a:spLocks noChangeArrowheads="1"/>
            </p:cNvSpPr>
            <p:nvPr userDrawn="1"/>
          </p:nvSpPr>
          <p:spPr bwMode="auto">
            <a:xfrm flipH="1">
              <a:off x="198" y="4214"/>
              <a:ext cx="561" cy="48"/>
            </a:xfrm>
            <a:prstGeom prst="parallelogram">
              <a:avLst>
                <a:gd name="adj" fmla="val 91660"/>
              </a:avLst>
            </a:prstGeom>
            <a:solidFill>
              <a:srgbClr val="E31937"/>
            </a:solidFill>
            <a:ln w="12700" algn="ctr">
              <a:noFill/>
              <a:miter lim="800000"/>
              <a:headEnd/>
              <a:tailEnd/>
            </a:ln>
            <a:effectLst/>
          </p:spPr>
          <p:txBody>
            <a:bodyPr anchor="ctr">
              <a:spAutoFit/>
            </a:bodyPr>
            <a:lstStyle/>
            <a:p>
              <a:pPr algn="ctr">
                <a:defRPr/>
              </a:pPr>
              <a:endParaRPr lang="en-US" sz="1800" b="0" dirty="0">
                <a:solidFill>
                  <a:srgbClr val="000000"/>
                </a:solidFill>
              </a:endParaRPr>
            </a:p>
          </p:txBody>
        </p:sp>
        <p:sp>
          <p:nvSpPr>
            <p:cNvPr id="136210" name="AutoShape 18"/>
            <p:cNvSpPr>
              <a:spLocks noChangeArrowheads="1"/>
            </p:cNvSpPr>
            <p:nvPr userDrawn="1"/>
          </p:nvSpPr>
          <p:spPr bwMode="auto">
            <a:xfrm flipH="1">
              <a:off x="1308" y="4214"/>
              <a:ext cx="561" cy="48"/>
            </a:xfrm>
            <a:prstGeom prst="parallelogram">
              <a:avLst>
                <a:gd name="adj" fmla="val 99993"/>
              </a:avLst>
            </a:prstGeom>
            <a:solidFill>
              <a:schemeClr val="hlink"/>
            </a:solidFill>
            <a:ln w="12700" algn="ctr">
              <a:noFill/>
              <a:miter lim="800000"/>
              <a:headEnd/>
              <a:tailEnd/>
            </a:ln>
            <a:effectLst/>
          </p:spPr>
          <p:txBody>
            <a:bodyPr anchor="ctr">
              <a:spAutoFit/>
            </a:bodyPr>
            <a:lstStyle/>
            <a:p>
              <a:pPr algn="ctr">
                <a:defRPr/>
              </a:pPr>
              <a:endParaRPr lang="en-US" sz="1800" b="0" dirty="0">
                <a:solidFill>
                  <a:srgbClr val="000000"/>
                </a:solidFill>
              </a:endParaRPr>
            </a:p>
          </p:txBody>
        </p:sp>
        <p:sp>
          <p:nvSpPr>
            <p:cNvPr id="136211" name="AutoShape 19"/>
            <p:cNvSpPr>
              <a:spLocks noChangeArrowheads="1"/>
            </p:cNvSpPr>
            <p:nvPr userDrawn="1"/>
          </p:nvSpPr>
          <p:spPr bwMode="auto">
            <a:xfrm flipH="1">
              <a:off x="1861" y="4212"/>
              <a:ext cx="3687" cy="49"/>
            </a:xfrm>
            <a:prstGeom prst="parallelogram">
              <a:avLst>
                <a:gd name="adj" fmla="val 114957"/>
              </a:avLst>
            </a:prstGeom>
            <a:solidFill>
              <a:schemeClr val="accent2"/>
            </a:solidFill>
            <a:ln w="12700" algn="ctr">
              <a:noFill/>
              <a:miter lim="800000"/>
              <a:headEnd/>
              <a:tailEnd/>
            </a:ln>
            <a:effectLst/>
          </p:spPr>
          <p:txBody>
            <a:bodyPr anchor="ctr">
              <a:spAutoFit/>
            </a:bodyPr>
            <a:lstStyle/>
            <a:p>
              <a:pPr algn="ctr">
                <a:defRPr/>
              </a:pPr>
              <a:endParaRPr lang="en-US" sz="1800" b="0" dirty="0">
                <a:solidFill>
                  <a:srgbClr val="000000"/>
                </a:solidFill>
              </a:endParaRPr>
            </a:p>
          </p:txBody>
        </p:sp>
      </p:grpSp>
      <p:grpSp>
        <p:nvGrpSpPr>
          <p:cNvPr id="3" name="Group 21"/>
          <p:cNvGrpSpPr>
            <a:grpSpLocks/>
          </p:cNvGrpSpPr>
          <p:nvPr/>
        </p:nvGrpSpPr>
        <p:grpSpPr bwMode="auto">
          <a:xfrm>
            <a:off x="-9525" y="-3175"/>
            <a:ext cx="9163050" cy="595313"/>
            <a:chOff x="-6" y="-2"/>
            <a:chExt cx="5772" cy="375"/>
          </a:xfrm>
        </p:grpSpPr>
        <p:sp>
          <p:nvSpPr>
            <p:cNvPr id="136206" name="Freeform 14"/>
            <p:cNvSpPr>
              <a:spLocks/>
            </p:cNvSpPr>
            <p:nvPr userDrawn="1"/>
          </p:nvSpPr>
          <p:spPr bwMode="auto">
            <a:xfrm>
              <a:off x="-6" y="-2"/>
              <a:ext cx="5772" cy="375"/>
            </a:xfrm>
            <a:custGeom>
              <a:avLst/>
              <a:gdLst/>
              <a:ahLst/>
              <a:cxnLst>
                <a:cxn ang="0">
                  <a:pos x="0" y="109"/>
                </a:cxn>
                <a:cxn ang="0">
                  <a:pos x="4648" y="109"/>
                </a:cxn>
                <a:cxn ang="0">
                  <a:pos x="4891" y="375"/>
                </a:cxn>
                <a:cxn ang="0">
                  <a:pos x="5772" y="375"/>
                </a:cxn>
                <a:cxn ang="0">
                  <a:pos x="5766" y="0"/>
                </a:cxn>
                <a:cxn ang="0">
                  <a:pos x="0" y="2"/>
                </a:cxn>
                <a:cxn ang="0">
                  <a:pos x="0" y="109"/>
                </a:cxn>
              </a:cxnLst>
              <a:rect l="0" t="0" r="r" b="b"/>
              <a:pathLst>
                <a:path w="5772" h="375">
                  <a:moveTo>
                    <a:pt x="0" y="109"/>
                  </a:moveTo>
                  <a:lnTo>
                    <a:pt x="4648" y="109"/>
                  </a:lnTo>
                  <a:lnTo>
                    <a:pt x="4891" y="375"/>
                  </a:lnTo>
                  <a:lnTo>
                    <a:pt x="5772" y="375"/>
                  </a:lnTo>
                  <a:lnTo>
                    <a:pt x="5766" y="0"/>
                  </a:lnTo>
                  <a:lnTo>
                    <a:pt x="0" y="2"/>
                  </a:lnTo>
                  <a:lnTo>
                    <a:pt x="0" y="109"/>
                  </a:lnTo>
                  <a:close/>
                </a:path>
              </a:pathLst>
            </a:custGeom>
            <a:solidFill>
              <a:schemeClr val="accent2"/>
            </a:solidFill>
            <a:ln w="9525" cap="flat" cmpd="sng">
              <a:noFill/>
              <a:prstDash val="solid"/>
              <a:round/>
              <a:headEnd type="none" w="med" len="med"/>
              <a:tailEnd type="none" w="med" len="med"/>
            </a:ln>
            <a:effectLst/>
          </p:spPr>
          <p:txBody>
            <a:bodyPr>
              <a:spAutoFit/>
            </a:bodyPr>
            <a:lstStyle/>
            <a:p>
              <a:pPr algn="ctr">
                <a:defRPr/>
              </a:pPr>
              <a:endParaRPr lang="en-US" sz="1800" b="0" dirty="0">
                <a:solidFill>
                  <a:srgbClr val="000000"/>
                </a:solidFill>
              </a:endParaRPr>
            </a:p>
          </p:txBody>
        </p:sp>
        <p:pic>
          <p:nvPicPr>
            <p:cNvPr id="1036" name="Picture 15" descr="BUS-OForiginalrev"/>
            <p:cNvPicPr>
              <a:picLocks noChangeAspect="1" noChangeArrowheads="1"/>
            </p:cNvPicPr>
            <p:nvPr userDrawn="1"/>
          </p:nvPicPr>
          <p:blipFill>
            <a:blip r:embed="rId14" cstate="print"/>
            <a:srcRect/>
            <a:stretch>
              <a:fillRect/>
            </a:stretch>
          </p:blipFill>
          <p:spPr bwMode="black">
            <a:xfrm>
              <a:off x="4934" y="102"/>
              <a:ext cx="749" cy="206"/>
            </a:xfrm>
            <a:prstGeom prst="rect">
              <a:avLst/>
            </a:prstGeom>
            <a:noFill/>
            <a:ln w="9525">
              <a:noFill/>
              <a:miter lim="800000"/>
              <a:headEnd/>
              <a:tailEnd/>
            </a:ln>
          </p:spPr>
        </p:pic>
      </p:grpSp>
      <p:graphicFrame>
        <p:nvGraphicFramePr>
          <p:cNvPr id="1026" name="Object 37"/>
          <p:cNvGraphicFramePr>
            <a:graphicFrameLocks noChangeAspect="1"/>
          </p:cNvGraphicFramePr>
          <p:nvPr/>
        </p:nvGraphicFramePr>
        <p:xfrm>
          <a:off x="8305800" y="6084888"/>
          <a:ext cx="838200" cy="773112"/>
        </p:xfrm>
        <a:graphic>
          <a:graphicData uri="http://schemas.openxmlformats.org/presentationml/2006/ole">
            <mc:AlternateContent xmlns:mc="http://schemas.openxmlformats.org/markup-compatibility/2006">
              <mc:Choice xmlns:v="urn:schemas-microsoft-com:vml" Requires="v">
                <p:oleObj spid="_x0000_s2100" name="Image" r:id="rId15" imgW="4547240" imgH="4431426" progId="">
                  <p:embed/>
                </p:oleObj>
              </mc:Choice>
              <mc:Fallback>
                <p:oleObj name="Image" r:id="rId15" imgW="4547240" imgH="4431426" progId="">
                  <p:embed/>
                  <p:pic>
                    <p:nvPicPr>
                      <p:cNvPr id="0" name=""/>
                      <p:cNvPicPr>
                        <a:picLocks noChangeAspect="1" noChangeArrowheads="1"/>
                      </p:cNvPicPr>
                      <p:nvPr/>
                    </p:nvPicPr>
                    <p:blipFill>
                      <a:blip r:embed="rId16">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8305800" y="6084888"/>
                        <a:ext cx="838200" cy="773112"/>
                      </a:xfrm>
                      <a:prstGeom prst="rect">
                        <a:avLst/>
                      </a:prstGeom>
                      <a:noFill/>
                      <a:ln>
                        <a:noFill/>
                      </a:ln>
                      <a:effectLst/>
                      <a:extLst>
                        <a:ext uri="{909E8E84-426E-40DD-AFC4-6F175D3DCCD1}">
                          <a14:hiddenFill xmlns:a14="http://schemas.microsoft.com/office/drawing/2010/main">
                            <a:solidFill>
                              <a:srgbClr val="BACDE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455560"/>
                              </a:outerShdw>
                            </a:effectLst>
                          </a14:hiddenEffects>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hf sldNum="0" hdr="0" ftr="0"/>
  <p:txStyles>
    <p:titleStyle>
      <a:lvl1pPr algn="l" rtl="0" eaLnBrk="1" fontAlgn="base" hangingPunct="1">
        <a:lnSpc>
          <a:spcPct val="90000"/>
        </a:lnSpc>
        <a:spcBef>
          <a:spcPct val="0"/>
        </a:spcBef>
        <a:spcAft>
          <a:spcPct val="0"/>
        </a:spcAft>
        <a:defRPr sz="3000" b="1">
          <a:solidFill>
            <a:schemeClr val="tx1"/>
          </a:solidFill>
          <a:latin typeface="+mj-lt"/>
          <a:ea typeface="+mj-ea"/>
          <a:cs typeface="+mj-cs"/>
        </a:defRPr>
      </a:lvl1pPr>
      <a:lvl2pPr algn="l" rtl="0" eaLnBrk="1" fontAlgn="base" hangingPunct="1">
        <a:lnSpc>
          <a:spcPct val="90000"/>
        </a:lnSpc>
        <a:spcBef>
          <a:spcPct val="0"/>
        </a:spcBef>
        <a:spcAft>
          <a:spcPct val="0"/>
        </a:spcAft>
        <a:defRPr sz="3000" b="1">
          <a:solidFill>
            <a:schemeClr val="tx1"/>
          </a:solidFill>
          <a:latin typeface="Tahoma" pitchFamily="34" charset="0"/>
          <a:cs typeface="Tahoma" pitchFamily="34" charset="0"/>
        </a:defRPr>
      </a:lvl2pPr>
      <a:lvl3pPr algn="l" rtl="0" eaLnBrk="1" fontAlgn="base" hangingPunct="1">
        <a:lnSpc>
          <a:spcPct val="90000"/>
        </a:lnSpc>
        <a:spcBef>
          <a:spcPct val="0"/>
        </a:spcBef>
        <a:spcAft>
          <a:spcPct val="0"/>
        </a:spcAft>
        <a:defRPr sz="3000" b="1">
          <a:solidFill>
            <a:schemeClr val="tx1"/>
          </a:solidFill>
          <a:latin typeface="Tahoma" pitchFamily="34" charset="0"/>
          <a:cs typeface="Tahoma" pitchFamily="34" charset="0"/>
        </a:defRPr>
      </a:lvl3pPr>
      <a:lvl4pPr algn="l" rtl="0" eaLnBrk="1" fontAlgn="base" hangingPunct="1">
        <a:lnSpc>
          <a:spcPct val="90000"/>
        </a:lnSpc>
        <a:spcBef>
          <a:spcPct val="0"/>
        </a:spcBef>
        <a:spcAft>
          <a:spcPct val="0"/>
        </a:spcAft>
        <a:defRPr sz="3000" b="1">
          <a:solidFill>
            <a:schemeClr val="tx1"/>
          </a:solidFill>
          <a:latin typeface="Tahoma" pitchFamily="34" charset="0"/>
          <a:cs typeface="Tahoma" pitchFamily="34" charset="0"/>
        </a:defRPr>
      </a:lvl4pPr>
      <a:lvl5pPr algn="l" rtl="0" eaLnBrk="1" fontAlgn="base" hangingPunct="1">
        <a:lnSpc>
          <a:spcPct val="90000"/>
        </a:lnSpc>
        <a:spcBef>
          <a:spcPct val="0"/>
        </a:spcBef>
        <a:spcAft>
          <a:spcPct val="0"/>
        </a:spcAft>
        <a:defRPr sz="3000" b="1">
          <a:solidFill>
            <a:schemeClr val="tx1"/>
          </a:solidFill>
          <a:latin typeface="Tahoma" pitchFamily="34" charset="0"/>
          <a:cs typeface="Tahoma" pitchFamily="34" charset="0"/>
        </a:defRPr>
      </a:lvl5pPr>
      <a:lvl6pPr marL="457200" algn="l" rtl="0" eaLnBrk="1" fontAlgn="base" hangingPunct="1">
        <a:lnSpc>
          <a:spcPct val="90000"/>
        </a:lnSpc>
        <a:spcBef>
          <a:spcPct val="0"/>
        </a:spcBef>
        <a:spcAft>
          <a:spcPct val="0"/>
        </a:spcAft>
        <a:defRPr sz="3000" b="1">
          <a:solidFill>
            <a:schemeClr val="tx1"/>
          </a:solidFill>
          <a:latin typeface="Tahoma" pitchFamily="34" charset="0"/>
          <a:cs typeface="Tahoma" pitchFamily="34" charset="0"/>
        </a:defRPr>
      </a:lvl6pPr>
      <a:lvl7pPr marL="914400" algn="l" rtl="0" eaLnBrk="1" fontAlgn="base" hangingPunct="1">
        <a:lnSpc>
          <a:spcPct val="90000"/>
        </a:lnSpc>
        <a:spcBef>
          <a:spcPct val="0"/>
        </a:spcBef>
        <a:spcAft>
          <a:spcPct val="0"/>
        </a:spcAft>
        <a:defRPr sz="3000" b="1">
          <a:solidFill>
            <a:schemeClr val="tx1"/>
          </a:solidFill>
          <a:latin typeface="Tahoma" pitchFamily="34" charset="0"/>
          <a:cs typeface="Tahoma" pitchFamily="34" charset="0"/>
        </a:defRPr>
      </a:lvl7pPr>
      <a:lvl8pPr marL="1371600" algn="l" rtl="0" eaLnBrk="1" fontAlgn="base" hangingPunct="1">
        <a:lnSpc>
          <a:spcPct val="90000"/>
        </a:lnSpc>
        <a:spcBef>
          <a:spcPct val="0"/>
        </a:spcBef>
        <a:spcAft>
          <a:spcPct val="0"/>
        </a:spcAft>
        <a:defRPr sz="3000" b="1">
          <a:solidFill>
            <a:schemeClr val="tx1"/>
          </a:solidFill>
          <a:latin typeface="Tahoma" pitchFamily="34" charset="0"/>
          <a:cs typeface="Tahoma" pitchFamily="34" charset="0"/>
        </a:defRPr>
      </a:lvl8pPr>
      <a:lvl9pPr marL="1828800" algn="l" rtl="0" eaLnBrk="1" fontAlgn="base" hangingPunct="1">
        <a:lnSpc>
          <a:spcPct val="90000"/>
        </a:lnSpc>
        <a:spcBef>
          <a:spcPct val="0"/>
        </a:spcBef>
        <a:spcAft>
          <a:spcPct val="0"/>
        </a:spcAft>
        <a:defRPr sz="3000" b="1">
          <a:solidFill>
            <a:schemeClr val="tx1"/>
          </a:solidFill>
          <a:latin typeface="Tahoma" pitchFamily="34" charset="0"/>
          <a:cs typeface="Tahoma" pitchFamily="34" charset="0"/>
        </a:defRPr>
      </a:lvl9pPr>
    </p:titleStyle>
    <p:bodyStyle>
      <a:lvl1pPr marL="228600" indent="-228600" algn="l" rtl="0" eaLnBrk="1" fontAlgn="base" hangingPunct="1">
        <a:lnSpc>
          <a:spcPct val="90000"/>
        </a:lnSpc>
        <a:spcBef>
          <a:spcPct val="40000"/>
        </a:spcBef>
        <a:spcAft>
          <a:spcPct val="0"/>
        </a:spcAft>
        <a:buClr>
          <a:schemeClr val="accent2"/>
        </a:buClr>
        <a:buChar char="•"/>
        <a:defRPr sz="2800">
          <a:solidFill>
            <a:schemeClr val="tx1"/>
          </a:solidFill>
          <a:latin typeface="+mn-lt"/>
          <a:ea typeface="+mn-ea"/>
          <a:cs typeface="+mn-cs"/>
        </a:defRPr>
      </a:lvl1pPr>
      <a:lvl2pPr marL="577850" indent="-234950" algn="l" rtl="0" eaLnBrk="1" fontAlgn="base" hangingPunct="1">
        <a:lnSpc>
          <a:spcPct val="90000"/>
        </a:lnSpc>
        <a:spcBef>
          <a:spcPct val="40000"/>
        </a:spcBef>
        <a:spcAft>
          <a:spcPct val="0"/>
        </a:spcAft>
        <a:buClr>
          <a:schemeClr val="accent2"/>
        </a:buClr>
        <a:buChar char="–"/>
        <a:defRPr sz="2400">
          <a:solidFill>
            <a:schemeClr val="tx1"/>
          </a:solidFill>
          <a:latin typeface="+mn-lt"/>
          <a:cs typeface="+mn-cs"/>
        </a:defRPr>
      </a:lvl2pPr>
      <a:lvl3pPr marL="868363" indent="-176213" algn="l" rtl="0" eaLnBrk="1" fontAlgn="base" hangingPunct="1">
        <a:lnSpc>
          <a:spcPct val="90000"/>
        </a:lnSpc>
        <a:spcBef>
          <a:spcPct val="40000"/>
        </a:spcBef>
        <a:spcAft>
          <a:spcPct val="0"/>
        </a:spcAft>
        <a:buClr>
          <a:schemeClr val="accent2"/>
        </a:buClr>
        <a:buFont typeface="Arial" charset="0"/>
        <a:buChar char="-"/>
        <a:defRPr sz="2000">
          <a:solidFill>
            <a:schemeClr val="tx1"/>
          </a:solidFill>
          <a:latin typeface="+mn-lt"/>
          <a:cs typeface="+mn-cs"/>
        </a:defRPr>
      </a:lvl3pPr>
      <a:lvl4pPr marL="1150938" indent="-168275" algn="l" rtl="0" eaLnBrk="1" fontAlgn="base" hangingPunct="1">
        <a:lnSpc>
          <a:spcPct val="90000"/>
        </a:lnSpc>
        <a:spcBef>
          <a:spcPct val="40000"/>
        </a:spcBef>
        <a:spcAft>
          <a:spcPct val="0"/>
        </a:spcAft>
        <a:buClr>
          <a:schemeClr val="accent2"/>
        </a:buClr>
        <a:buFont typeface="Arial" charset="0"/>
        <a:buChar char="-"/>
        <a:defRPr sz="2000">
          <a:solidFill>
            <a:schemeClr val="tx1"/>
          </a:solidFill>
          <a:latin typeface="+mn-lt"/>
          <a:cs typeface="+mn-cs"/>
        </a:defRPr>
      </a:lvl4pPr>
      <a:lvl5pPr marL="2057400" indent="-228600" algn="l" rtl="0" eaLnBrk="1" fontAlgn="base" hangingPunct="1">
        <a:spcBef>
          <a:spcPct val="20000"/>
        </a:spcBef>
        <a:spcAft>
          <a:spcPct val="0"/>
        </a:spcAft>
        <a:buClr>
          <a:schemeClr val="tx2"/>
        </a:buClr>
        <a:buChar char="»"/>
        <a:defRPr sz="2000">
          <a:solidFill>
            <a:schemeClr val="tx1"/>
          </a:solidFill>
          <a:latin typeface="Arial" charset="0"/>
          <a:cs typeface="+mn-cs"/>
        </a:defRPr>
      </a:lvl5pPr>
      <a:lvl6pPr marL="2514600" indent="-228600" algn="l" rtl="0" eaLnBrk="1" fontAlgn="base" hangingPunct="1">
        <a:spcBef>
          <a:spcPct val="20000"/>
        </a:spcBef>
        <a:spcAft>
          <a:spcPct val="0"/>
        </a:spcAft>
        <a:buClr>
          <a:schemeClr val="tx2"/>
        </a:buClr>
        <a:buChar char="»"/>
        <a:defRPr sz="2000">
          <a:solidFill>
            <a:schemeClr val="tx1"/>
          </a:solidFill>
          <a:latin typeface="Arial" charset="0"/>
          <a:cs typeface="+mn-cs"/>
        </a:defRPr>
      </a:lvl6pPr>
      <a:lvl7pPr marL="2971800" indent="-228600" algn="l" rtl="0" eaLnBrk="1" fontAlgn="base" hangingPunct="1">
        <a:spcBef>
          <a:spcPct val="20000"/>
        </a:spcBef>
        <a:spcAft>
          <a:spcPct val="0"/>
        </a:spcAft>
        <a:buClr>
          <a:schemeClr val="tx2"/>
        </a:buClr>
        <a:buChar char="»"/>
        <a:defRPr sz="2000">
          <a:solidFill>
            <a:schemeClr val="tx1"/>
          </a:solidFill>
          <a:latin typeface="Arial" charset="0"/>
          <a:cs typeface="+mn-cs"/>
        </a:defRPr>
      </a:lvl7pPr>
      <a:lvl8pPr marL="3429000" indent="-228600" algn="l" rtl="0" eaLnBrk="1" fontAlgn="base" hangingPunct="1">
        <a:spcBef>
          <a:spcPct val="20000"/>
        </a:spcBef>
        <a:spcAft>
          <a:spcPct val="0"/>
        </a:spcAft>
        <a:buClr>
          <a:schemeClr val="tx2"/>
        </a:buClr>
        <a:buChar char="»"/>
        <a:defRPr sz="2000">
          <a:solidFill>
            <a:schemeClr val="tx1"/>
          </a:solidFill>
          <a:latin typeface="Arial" charset="0"/>
          <a:cs typeface="+mn-cs"/>
        </a:defRPr>
      </a:lvl8pPr>
      <a:lvl9pPr marL="3886200" indent="-228600" algn="l" rtl="0" eaLnBrk="1" fontAlgn="base" hangingPunct="1">
        <a:spcBef>
          <a:spcPct val="20000"/>
        </a:spcBef>
        <a:spcAft>
          <a:spcPct val="0"/>
        </a:spcAft>
        <a:buClr>
          <a:schemeClr val="tx2"/>
        </a:buClr>
        <a:buChar char="»"/>
        <a:defRPr sz="2000">
          <a:solidFill>
            <a:schemeClr val="tx1"/>
          </a:solidFill>
          <a:latin typeface="Arial" charset="0"/>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Composite</a:t>
            </a:r>
            <a:br>
              <a:rPr lang="en-US" dirty="0" smtClean="0"/>
            </a:br>
            <a:r>
              <a:rPr lang="en-US" dirty="0" smtClean="0"/>
              <a:t>Structural Modifications</a:t>
            </a:r>
            <a:endParaRPr lang="en-US" dirty="0"/>
          </a:p>
        </p:txBody>
      </p:sp>
      <p:sp>
        <p:nvSpPr>
          <p:cNvPr id="3" name="Subtitle 2"/>
          <p:cNvSpPr>
            <a:spLocks noGrp="1"/>
          </p:cNvSpPr>
          <p:nvPr>
            <p:ph type="subTitle" idx="1"/>
          </p:nvPr>
        </p:nvSpPr>
        <p:spPr>
          <a:xfrm>
            <a:off x="381000" y="4343400"/>
            <a:ext cx="4951412" cy="1752600"/>
          </a:xfrm>
        </p:spPr>
        <p:txBody>
          <a:bodyPr/>
          <a:lstStyle/>
          <a:p>
            <a:r>
              <a:rPr lang="en-US" sz="2000" dirty="0" smtClean="0"/>
              <a:t>By: Cindy Ashforth</a:t>
            </a:r>
          </a:p>
          <a:p>
            <a:r>
              <a:rPr lang="en-US" sz="2000" dirty="0" smtClean="0"/>
              <a:t>To: Modification Workshop</a:t>
            </a:r>
          </a:p>
          <a:p>
            <a:r>
              <a:rPr lang="en-US" sz="2000" dirty="0" smtClean="0"/>
              <a:t>July 19, 2016</a:t>
            </a:r>
            <a:endParaRPr lang="en-US" sz="2000" dirty="0"/>
          </a:p>
        </p:txBody>
      </p:sp>
    </p:spTree>
    <p:extLst>
      <p:ext uri="{BB962C8B-B14F-4D97-AF65-F5344CB8AC3E}">
        <p14:creationId xmlns:p14="http://schemas.microsoft.com/office/powerpoint/2010/main" val="19638792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1" y="1066800"/>
            <a:ext cx="8153400" cy="4832351"/>
          </a:xfrm>
        </p:spPr>
        <p:txBody>
          <a:bodyPr/>
          <a:lstStyle/>
          <a:p>
            <a:pPr marL="0" indent="0">
              <a:buNone/>
            </a:pPr>
            <a:r>
              <a:rPr lang="en-US" dirty="0" smtClean="0"/>
              <a:t>Structural Modifications</a:t>
            </a:r>
          </a:p>
          <a:p>
            <a:pPr marL="0" indent="0">
              <a:buNone/>
            </a:pPr>
            <a:endParaRPr lang="en-US" sz="1100" dirty="0" smtClean="0"/>
          </a:p>
          <a:p>
            <a:r>
              <a:rPr lang="en-US" sz="2000" b="1" dirty="0" smtClean="0"/>
              <a:t>Regulatory Requirements</a:t>
            </a:r>
          </a:p>
          <a:p>
            <a:pPr marL="457200" lvl="1" indent="0">
              <a:buNone/>
            </a:pPr>
            <a:r>
              <a:rPr lang="en-US" sz="1800" b="0" i="1" dirty="0" smtClean="0"/>
              <a:t>The regulations are the same regardless of the materials (exception 2x.571/2x.573). Would like to provide a checklist for projects.</a:t>
            </a:r>
          </a:p>
          <a:p>
            <a:r>
              <a:rPr lang="en-US" sz="2000" b="1" dirty="0" smtClean="0"/>
              <a:t>Modifications to Metallic Structure</a:t>
            </a:r>
          </a:p>
          <a:p>
            <a:pPr marL="457200" lvl="1" indent="0">
              <a:buNone/>
            </a:pPr>
            <a:r>
              <a:rPr lang="en-US" sz="1800" b="0" i="1" dirty="0"/>
              <a:t>What needs to be considered when you modify metallic structure to install composite parts. (thermal mismatch, galvanic corrosion, etc.)</a:t>
            </a:r>
            <a:endParaRPr lang="en-US" sz="1800" b="0" i="1" dirty="0" smtClean="0"/>
          </a:p>
          <a:p>
            <a:r>
              <a:rPr lang="en-US" sz="2000" b="1" dirty="0" smtClean="0"/>
              <a:t>Modifications to Composite Structure</a:t>
            </a:r>
          </a:p>
          <a:p>
            <a:pPr marL="457200" lvl="1" indent="0">
              <a:buNone/>
            </a:pPr>
            <a:r>
              <a:rPr lang="en-US" sz="1800" b="0" i="1" dirty="0"/>
              <a:t>What needs to be considered when you modify </a:t>
            </a:r>
            <a:r>
              <a:rPr lang="en-US" sz="1800" b="0" i="1" dirty="0" smtClean="0"/>
              <a:t>composite structure </a:t>
            </a:r>
            <a:r>
              <a:rPr lang="en-US" sz="1800" b="0" i="1" dirty="0"/>
              <a:t>to install </a:t>
            </a:r>
            <a:r>
              <a:rPr lang="en-US" sz="1800" b="0" i="1" dirty="0" smtClean="0"/>
              <a:t>metallic or composite parts.</a:t>
            </a:r>
            <a:endParaRPr lang="en-US" sz="1800" b="0" i="1" dirty="0"/>
          </a:p>
          <a:p>
            <a:r>
              <a:rPr lang="en-US" sz="2000" b="1" dirty="0" smtClean="0"/>
              <a:t>Special Considerations for Pressurized Structure</a:t>
            </a:r>
          </a:p>
          <a:p>
            <a:pPr marL="457200" lvl="1" indent="0">
              <a:buNone/>
            </a:pPr>
            <a:r>
              <a:rPr lang="en-US" sz="1800" b="0" i="1" dirty="0"/>
              <a:t>Whether metallic or composite, these things should be considered when modifying pressurized structure, such as fuselage skins</a:t>
            </a:r>
            <a:r>
              <a:rPr lang="en-US" sz="1800" b="0" i="1" dirty="0" smtClean="0"/>
              <a:t>.</a:t>
            </a:r>
          </a:p>
          <a:p>
            <a:pPr lvl="1"/>
            <a:r>
              <a:rPr lang="en-US" sz="1400" i="1" dirty="0" smtClean="0">
                <a:solidFill>
                  <a:srgbClr val="FF0000"/>
                </a:solidFill>
              </a:rPr>
              <a:t>May need additional content for other specialized modifications, such as fuel tanks</a:t>
            </a:r>
            <a:endParaRPr lang="en-US" sz="1400" b="0" i="1" dirty="0">
              <a:solidFill>
                <a:srgbClr val="FF0000"/>
              </a:solidFill>
            </a:endParaRPr>
          </a:p>
          <a:p>
            <a:pPr marL="457200" lvl="1" indent="0">
              <a:buNone/>
            </a:pPr>
            <a:endParaRPr lang="en-US" sz="2000" dirty="0"/>
          </a:p>
        </p:txBody>
      </p:sp>
      <p:sp>
        <p:nvSpPr>
          <p:cNvPr id="3" name="Title 2"/>
          <p:cNvSpPr>
            <a:spLocks noGrp="1"/>
          </p:cNvSpPr>
          <p:nvPr>
            <p:ph type="title"/>
          </p:nvPr>
        </p:nvSpPr>
        <p:spPr/>
        <p:txBody>
          <a:bodyPr/>
          <a:lstStyle/>
          <a:p>
            <a:r>
              <a:rPr lang="en-US" dirty="0" smtClean="0"/>
              <a:t>Modification AC</a:t>
            </a:r>
            <a:endParaRPr lang="en-US" dirty="0"/>
          </a:p>
        </p:txBody>
      </p:sp>
    </p:spTree>
    <p:extLst>
      <p:ext uri="{BB962C8B-B14F-4D97-AF65-F5344CB8AC3E}">
        <p14:creationId xmlns:p14="http://schemas.microsoft.com/office/powerpoint/2010/main" val="25931388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95300" y="990600"/>
            <a:ext cx="8050213" cy="4908551"/>
          </a:xfrm>
        </p:spPr>
        <p:txBody>
          <a:bodyPr/>
          <a:lstStyle/>
          <a:p>
            <a:pPr marL="0" indent="0">
              <a:buNone/>
            </a:pPr>
            <a:r>
              <a:rPr lang="en-US" dirty="0" smtClean="0"/>
              <a:t>Composite Part Requirements </a:t>
            </a:r>
          </a:p>
          <a:p>
            <a:r>
              <a:rPr lang="en-US" sz="2400" dirty="0" smtClean="0"/>
              <a:t>General</a:t>
            </a:r>
          </a:p>
          <a:p>
            <a:r>
              <a:rPr lang="en-US" sz="2400" dirty="0" smtClean="0"/>
              <a:t>Materials and Processing</a:t>
            </a:r>
          </a:p>
          <a:p>
            <a:r>
              <a:rPr lang="en-US" sz="2400" dirty="0" smtClean="0"/>
              <a:t>Allowables and Design Values Development</a:t>
            </a:r>
          </a:p>
          <a:p>
            <a:r>
              <a:rPr lang="en-US" sz="2400" dirty="0" smtClean="0"/>
              <a:t>Static Strength Substantiation</a:t>
            </a:r>
          </a:p>
          <a:p>
            <a:r>
              <a:rPr lang="en-US" sz="2400" dirty="0" smtClean="0"/>
              <a:t>Damage Tolerance</a:t>
            </a:r>
          </a:p>
          <a:p>
            <a:r>
              <a:rPr lang="en-US" sz="2400" dirty="0" smtClean="0"/>
              <a:t>Bird Strike</a:t>
            </a:r>
          </a:p>
          <a:p>
            <a:r>
              <a:rPr lang="en-US" sz="2400" dirty="0" smtClean="0"/>
              <a:t>Inspection and Repair</a:t>
            </a:r>
          </a:p>
          <a:p>
            <a:r>
              <a:rPr lang="en-US" sz="2400" dirty="0" smtClean="0"/>
              <a:t>Flammability and Smoke Release</a:t>
            </a:r>
          </a:p>
          <a:p>
            <a:r>
              <a:rPr lang="en-US" sz="2400" dirty="0" smtClean="0"/>
              <a:t>Etc.</a:t>
            </a:r>
          </a:p>
          <a:p>
            <a:pPr marL="0" indent="0">
              <a:buNone/>
            </a:pPr>
            <a:r>
              <a:rPr lang="en-US" sz="2000" b="0" i="1" dirty="0" smtClean="0"/>
              <a:t>This will be for both structural and non-structural parts, including interior components. </a:t>
            </a:r>
            <a:endParaRPr lang="en-US" sz="2000" b="0" i="1" dirty="0"/>
          </a:p>
        </p:txBody>
      </p:sp>
      <p:sp>
        <p:nvSpPr>
          <p:cNvPr id="3" name="Title 2"/>
          <p:cNvSpPr>
            <a:spLocks noGrp="1"/>
          </p:cNvSpPr>
          <p:nvPr>
            <p:ph type="title"/>
          </p:nvPr>
        </p:nvSpPr>
        <p:spPr/>
        <p:txBody>
          <a:bodyPr/>
          <a:lstStyle/>
          <a:p>
            <a:r>
              <a:rPr lang="en-US" dirty="0" smtClean="0"/>
              <a:t>Modification AC</a:t>
            </a:r>
            <a:endParaRPr lang="en-US" dirty="0"/>
          </a:p>
        </p:txBody>
      </p:sp>
    </p:spTree>
    <p:extLst>
      <p:ext uri="{BB962C8B-B14F-4D97-AF65-F5344CB8AC3E}">
        <p14:creationId xmlns:p14="http://schemas.microsoft.com/office/powerpoint/2010/main" val="41916300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smtClean="0"/>
              <a:t>Other Considerations </a:t>
            </a:r>
            <a:r>
              <a:rPr lang="en-US" b="0" dirty="0" smtClean="0"/>
              <a:t>(could perhaps retitle “installation considerations”)</a:t>
            </a:r>
            <a:endParaRPr lang="en-US" dirty="0" smtClean="0"/>
          </a:p>
          <a:p>
            <a:r>
              <a:rPr lang="en-US" sz="2400" dirty="0" err="1" smtClean="0"/>
              <a:t>Aeroelastic</a:t>
            </a:r>
            <a:r>
              <a:rPr lang="en-US" sz="2400" dirty="0" smtClean="0"/>
              <a:t> Instability</a:t>
            </a:r>
          </a:p>
          <a:p>
            <a:r>
              <a:rPr lang="en-US" sz="2400" dirty="0" smtClean="0"/>
              <a:t>Systems Interface</a:t>
            </a:r>
          </a:p>
          <a:p>
            <a:r>
              <a:rPr lang="en-US" sz="2400" dirty="0" smtClean="0"/>
              <a:t>Lightning Protection</a:t>
            </a:r>
          </a:p>
          <a:p>
            <a:r>
              <a:rPr lang="en-US" sz="2400" dirty="0" smtClean="0"/>
              <a:t>Instructions for Continued Airworthiness</a:t>
            </a:r>
          </a:p>
          <a:p>
            <a:pPr lvl="1"/>
            <a:r>
              <a:rPr lang="en-US" sz="2000" dirty="0" smtClean="0"/>
              <a:t>LOV</a:t>
            </a:r>
          </a:p>
          <a:p>
            <a:pPr lvl="1"/>
            <a:r>
              <a:rPr lang="en-US" sz="2000" dirty="0" smtClean="0"/>
              <a:t>Setting Thresholds and Intervals</a:t>
            </a:r>
          </a:p>
          <a:p>
            <a:r>
              <a:rPr lang="en-US" sz="2400" dirty="0" smtClean="0"/>
              <a:t>Etc.</a:t>
            </a:r>
            <a:endParaRPr lang="en-US" sz="2400" dirty="0"/>
          </a:p>
        </p:txBody>
      </p:sp>
      <p:sp>
        <p:nvSpPr>
          <p:cNvPr id="3" name="Title 2"/>
          <p:cNvSpPr>
            <a:spLocks noGrp="1"/>
          </p:cNvSpPr>
          <p:nvPr>
            <p:ph type="title"/>
          </p:nvPr>
        </p:nvSpPr>
        <p:spPr/>
        <p:txBody>
          <a:bodyPr/>
          <a:lstStyle/>
          <a:p>
            <a:r>
              <a:rPr lang="en-US" dirty="0" smtClean="0"/>
              <a:t>Modification AC</a:t>
            </a:r>
            <a:endParaRPr lang="en-US" dirty="0"/>
          </a:p>
        </p:txBody>
      </p:sp>
    </p:spTree>
    <p:extLst>
      <p:ext uri="{BB962C8B-B14F-4D97-AF65-F5344CB8AC3E}">
        <p14:creationId xmlns:p14="http://schemas.microsoft.com/office/powerpoint/2010/main" val="29233675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Workshop Agenda</a:t>
            </a:r>
            <a:endParaRPr lang="en-US" dirty="0"/>
          </a:p>
        </p:txBody>
      </p:sp>
      <p:sp>
        <p:nvSpPr>
          <p:cNvPr id="5" name="Rectangle 1"/>
          <p:cNvSpPr>
            <a:spLocks noChangeArrowheads="1"/>
          </p:cNvSpPr>
          <p:nvPr/>
        </p:nvSpPr>
        <p:spPr bwMode="auto">
          <a:xfrm>
            <a:off x="5715000" y="533400"/>
            <a:ext cx="179562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Tuesday, July 19</a:t>
            </a:r>
            <a:endParaRPr kumimoji="0" lang="en-US" altLang="en-US" sz="24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047174968"/>
              </p:ext>
            </p:extLst>
          </p:nvPr>
        </p:nvGraphicFramePr>
        <p:xfrm>
          <a:off x="304800" y="1066800"/>
          <a:ext cx="8240712" cy="4823525"/>
        </p:xfrm>
        <a:graphic>
          <a:graphicData uri="http://schemas.openxmlformats.org/drawingml/2006/table">
            <a:tbl>
              <a:tblPr firstRow="1" firstCol="1" bandRow="1">
                <a:tableStyleId>{5C22544A-7EE6-4342-B048-85BDC9FD1C3A}</a:tableStyleId>
              </a:tblPr>
              <a:tblGrid>
                <a:gridCol w="1447800"/>
                <a:gridCol w="4046008"/>
                <a:gridCol w="2746904"/>
              </a:tblGrid>
              <a:tr h="381000">
                <a:tc>
                  <a:txBody>
                    <a:bodyPr/>
                    <a:lstStyle/>
                    <a:p>
                      <a:pPr marL="0" marR="0" algn="ctr">
                        <a:spcBef>
                          <a:spcPts val="0"/>
                        </a:spcBef>
                        <a:spcAft>
                          <a:spcPts val="0"/>
                        </a:spcAft>
                      </a:pPr>
                      <a:r>
                        <a:rPr lang="en-US" sz="1600" dirty="0">
                          <a:effectLst/>
                        </a:rPr>
                        <a:t>Time</a:t>
                      </a:r>
                      <a:endParaRPr lang="en-US" sz="16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1600" dirty="0">
                          <a:effectLst/>
                        </a:rPr>
                        <a:t>Subject</a:t>
                      </a:r>
                      <a:endParaRPr lang="en-US" sz="16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1600" dirty="0" smtClean="0">
                          <a:effectLst/>
                        </a:rPr>
                        <a:t>Speaker</a:t>
                      </a:r>
                      <a:endParaRPr lang="en-US" sz="1600" dirty="0">
                        <a:effectLst/>
                        <a:latin typeface="Times New Roman"/>
                        <a:ea typeface="Times New Roman"/>
                      </a:endParaRPr>
                    </a:p>
                  </a:txBody>
                  <a:tcPr marL="68580" marR="68580" marT="0" marB="0"/>
                </a:tc>
              </a:tr>
              <a:tr h="251521">
                <a:tc>
                  <a:txBody>
                    <a:bodyPr/>
                    <a:lstStyle/>
                    <a:p>
                      <a:pPr marL="0" marR="0">
                        <a:spcBef>
                          <a:spcPts val="0"/>
                        </a:spcBef>
                        <a:spcAft>
                          <a:spcPts val="0"/>
                        </a:spcAft>
                      </a:pPr>
                      <a:r>
                        <a:rPr lang="en-US" sz="1600" dirty="0">
                          <a:effectLst/>
                        </a:rPr>
                        <a:t>8:00 – 8:15</a:t>
                      </a:r>
                      <a:endParaRPr lang="en-US" sz="1600" dirty="0">
                        <a:effectLst/>
                        <a:latin typeface="Times New Roman"/>
                        <a:ea typeface="Times New Roman"/>
                      </a:endParaRPr>
                    </a:p>
                  </a:txBody>
                  <a:tcPr marL="68580" marR="68580" marT="0" marB="0"/>
                </a:tc>
                <a:tc>
                  <a:txBody>
                    <a:bodyPr/>
                    <a:lstStyle/>
                    <a:p>
                      <a:pPr marL="0" marR="0">
                        <a:spcBef>
                          <a:spcPts val="0"/>
                        </a:spcBef>
                        <a:spcAft>
                          <a:spcPts val="0"/>
                        </a:spcAft>
                      </a:pPr>
                      <a:r>
                        <a:rPr lang="en-US" sz="1600" dirty="0">
                          <a:effectLst/>
                        </a:rPr>
                        <a:t>Welcome and Introductions</a:t>
                      </a:r>
                      <a:endParaRPr lang="en-US" sz="1600" dirty="0">
                        <a:effectLst/>
                        <a:latin typeface="Times New Roman"/>
                        <a:ea typeface="Times New Roman"/>
                      </a:endParaRPr>
                    </a:p>
                  </a:txBody>
                  <a:tcPr marL="68580" marR="68580" marT="0" marB="0">
                    <a:solidFill>
                      <a:srgbClr val="E7F3F4"/>
                    </a:solidFill>
                  </a:tcPr>
                </a:tc>
                <a:tc>
                  <a:txBody>
                    <a:bodyPr/>
                    <a:lstStyle/>
                    <a:p>
                      <a:pPr marL="0" marR="0">
                        <a:spcBef>
                          <a:spcPts val="0"/>
                        </a:spcBef>
                        <a:spcAft>
                          <a:spcPts val="0"/>
                        </a:spcAft>
                      </a:pPr>
                      <a:r>
                        <a:rPr lang="en-US" sz="1600" dirty="0" smtClean="0">
                          <a:effectLst/>
                        </a:rPr>
                        <a:t>Larry Ilcewicz, FAA</a:t>
                      </a:r>
                      <a:endParaRPr lang="en-US" sz="1600" dirty="0">
                        <a:effectLst/>
                        <a:latin typeface="Times New Roman"/>
                        <a:ea typeface="Times New Roman"/>
                      </a:endParaRPr>
                    </a:p>
                  </a:txBody>
                  <a:tcPr marL="68580" marR="68580" marT="0" marB="0"/>
                </a:tc>
              </a:tr>
              <a:tr h="503041">
                <a:tc>
                  <a:txBody>
                    <a:bodyPr/>
                    <a:lstStyle/>
                    <a:p>
                      <a:pPr marL="0" marR="0">
                        <a:spcBef>
                          <a:spcPts val="0"/>
                        </a:spcBef>
                        <a:spcAft>
                          <a:spcPts val="0"/>
                        </a:spcAft>
                      </a:pPr>
                      <a:r>
                        <a:rPr lang="en-US" sz="1600" dirty="0">
                          <a:effectLst/>
                        </a:rPr>
                        <a:t>8:15 – 8:45</a:t>
                      </a:r>
                      <a:endParaRPr lang="en-US" sz="1600" dirty="0">
                        <a:effectLst/>
                        <a:latin typeface="Times New Roman"/>
                        <a:ea typeface="Times New Roman"/>
                      </a:endParaRPr>
                    </a:p>
                  </a:txBody>
                  <a:tcPr marL="68580" marR="68580" marT="0" marB="0"/>
                </a:tc>
                <a:tc>
                  <a:txBody>
                    <a:bodyPr/>
                    <a:lstStyle/>
                    <a:p>
                      <a:pPr marL="0" marR="0">
                        <a:spcBef>
                          <a:spcPts val="0"/>
                        </a:spcBef>
                        <a:spcAft>
                          <a:spcPts val="0"/>
                        </a:spcAft>
                      </a:pPr>
                      <a:r>
                        <a:rPr lang="en-US" sz="1600" dirty="0">
                          <a:effectLst/>
                        </a:rPr>
                        <a:t>Overview of proposed AC scope and workshop goals</a:t>
                      </a:r>
                      <a:endParaRPr lang="en-US" sz="1600" dirty="0">
                        <a:effectLst/>
                        <a:latin typeface="Times New Roman"/>
                        <a:ea typeface="Times New Roman"/>
                      </a:endParaRPr>
                    </a:p>
                  </a:txBody>
                  <a:tcPr marL="68580" marR="68580" marT="0" marB="0">
                    <a:solidFill>
                      <a:srgbClr val="F3F9FA"/>
                    </a:solidFill>
                  </a:tcPr>
                </a:tc>
                <a:tc>
                  <a:txBody>
                    <a:bodyPr/>
                    <a:lstStyle/>
                    <a:p>
                      <a:pPr marL="0" marR="0">
                        <a:spcBef>
                          <a:spcPts val="0"/>
                        </a:spcBef>
                        <a:spcAft>
                          <a:spcPts val="0"/>
                        </a:spcAft>
                      </a:pPr>
                      <a:r>
                        <a:rPr lang="en-US" sz="1600" dirty="0" smtClean="0">
                          <a:effectLst/>
                        </a:rPr>
                        <a:t>Cindy Ashforth, FAA</a:t>
                      </a:r>
                      <a:endParaRPr lang="en-US" sz="1600" dirty="0">
                        <a:effectLst/>
                        <a:latin typeface="Times New Roman"/>
                        <a:ea typeface="Times New Roman"/>
                      </a:endParaRPr>
                    </a:p>
                  </a:txBody>
                  <a:tcPr marL="68580" marR="68580" marT="0" marB="0"/>
                </a:tc>
              </a:tr>
              <a:tr h="251521">
                <a:tc gridSpan="3">
                  <a:txBody>
                    <a:bodyPr/>
                    <a:lstStyle/>
                    <a:p>
                      <a:pPr marL="0" marR="0" algn="ctr">
                        <a:spcBef>
                          <a:spcPts val="0"/>
                        </a:spcBef>
                        <a:spcAft>
                          <a:spcPts val="0"/>
                        </a:spcAft>
                      </a:pPr>
                      <a:r>
                        <a:rPr lang="en-US" sz="1600" dirty="0">
                          <a:effectLst/>
                        </a:rPr>
                        <a:t>Session 1: Requirements and Metallic Modifications</a:t>
                      </a:r>
                      <a:endParaRPr lang="en-US" sz="1600" dirty="0">
                        <a:effectLst/>
                        <a:latin typeface="Times New Roman"/>
                        <a:ea typeface="Times New Roman"/>
                      </a:endParaRPr>
                    </a:p>
                  </a:txBody>
                  <a:tcPr marL="68580" marR="68580" marT="0" marB="0"/>
                </a:tc>
                <a:tc hMerge="1">
                  <a:txBody>
                    <a:bodyPr/>
                    <a:lstStyle/>
                    <a:p>
                      <a:endParaRPr lang="en-US"/>
                    </a:p>
                  </a:txBody>
                  <a:tcPr/>
                </a:tc>
                <a:tc hMerge="1">
                  <a:txBody>
                    <a:bodyPr/>
                    <a:lstStyle/>
                    <a:p>
                      <a:endParaRPr lang="en-US"/>
                    </a:p>
                  </a:txBody>
                  <a:tcPr/>
                </a:tc>
              </a:tr>
              <a:tr h="251521">
                <a:tc>
                  <a:txBody>
                    <a:bodyPr/>
                    <a:lstStyle/>
                    <a:p>
                      <a:pPr marL="0" marR="0">
                        <a:spcBef>
                          <a:spcPts val="0"/>
                        </a:spcBef>
                        <a:spcAft>
                          <a:spcPts val="0"/>
                        </a:spcAft>
                      </a:pPr>
                      <a:r>
                        <a:rPr lang="en-US" sz="1600" dirty="0" smtClean="0">
                          <a:effectLst/>
                        </a:rPr>
                        <a:t>8:45 </a:t>
                      </a:r>
                      <a:r>
                        <a:rPr lang="en-US" sz="1600" dirty="0">
                          <a:effectLst/>
                        </a:rPr>
                        <a:t>– 9:30</a:t>
                      </a:r>
                      <a:endParaRPr lang="en-US" sz="1600" dirty="0">
                        <a:effectLst/>
                        <a:latin typeface="Times New Roman"/>
                        <a:ea typeface="Times New Roman"/>
                      </a:endParaRPr>
                    </a:p>
                  </a:txBody>
                  <a:tcPr marL="68580" marR="68580" marT="0" marB="0"/>
                </a:tc>
                <a:tc>
                  <a:txBody>
                    <a:bodyPr/>
                    <a:lstStyle/>
                    <a:p>
                      <a:pPr marL="0" marR="0">
                        <a:spcBef>
                          <a:spcPts val="0"/>
                        </a:spcBef>
                        <a:spcAft>
                          <a:spcPts val="0"/>
                        </a:spcAft>
                      </a:pPr>
                      <a:r>
                        <a:rPr lang="en-US" sz="1600" dirty="0">
                          <a:effectLst/>
                        </a:rPr>
                        <a:t>Modification Experience</a:t>
                      </a:r>
                      <a:endParaRPr lang="en-US" sz="1600" dirty="0">
                        <a:effectLst/>
                        <a:latin typeface="Times New Roman"/>
                        <a:ea typeface="Times New Roman"/>
                      </a:endParaRPr>
                    </a:p>
                  </a:txBody>
                  <a:tcPr marL="68580" marR="68580" marT="0" marB="0">
                    <a:solidFill>
                      <a:srgbClr val="F3F9FA"/>
                    </a:solidFill>
                  </a:tcPr>
                </a:tc>
                <a:tc>
                  <a:txBody>
                    <a:bodyPr/>
                    <a:lstStyle/>
                    <a:p>
                      <a:pPr marL="0" marR="0">
                        <a:spcBef>
                          <a:spcPts val="0"/>
                        </a:spcBef>
                        <a:spcAft>
                          <a:spcPts val="0"/>
                        </a:spcAft>
                      </a:pPr>
                      <a:r>
                        <a:rPr lang="en-US" sz="1600" dirty="0" smtClean="0">
                          <a:effectLst/>
                        </a:rPr>
                        <a:t>Simon</a:t>
                      </a:r>
                      <a:r>
                        <a:rPr lang="en-US" sz="1600" baseline="0" dirty="0" smtClean="0">
                          <a:effectLst/>
                        </a:rPr>
                        <a:t> Waite, EASA</a:t>
                      </a:r>
                      <a:endParaRPr lang="en-US" sz="1600" dirty="0">
                        <a:effectLst/>
                        <a:latin typeface="Times New Roman"/>
                        <a:ea typeface="Times New Roman"/>
                      </a:endParaRPr>
                    </a:p>
                  </a:txBody>
                  <a:tcPr marL="68580" marR="68580" marT="0" marB="0"/>
                </a:tc>
              </a:tr>
              <a:tr h="503041">
                <a:tc>
                  <a:txBody>
                    <a:bodyPr/>
                    <a:lstStyle/>
                    <a:p>
                      <a:pPr marL="0" marR="0">
                        <a:spcBef>
                          <a:spcPts val="0"/>
                        </a:spcBef>
                        <a:spcAft>
                          <a:spcPts val="0"/>
                        </a:spcAft>
                      </a:pPr>
                      <a:r>
                        <a:rPr lang="en-US" sz="1600" dirty="0">
                          <a:effectLst/>
                        </a:rPr>
                        <a:t>9:30 – 10:00</a:t>
                      </a:r>
                      <a:endParaRPr lang="en-US" sz="1600" dirty="0">
                        <a:effectLst/>
                        <a:latin typeface="Times New Roman"/>
                        <a:ea typeface="Times New Roman"/>
                      </a:endParaRPr>
                    </a:p>
                  </a:txBody>
                  <a:tcPr marL="68580" marR="68580" marT="0" marB="0"/>
                </a:tc>
                <a:tc>
                  <a:txBody>
                    <a:bodyPr/>
                    <a:lstStyle/>
                    <a:p>
                      <a:pPr marL="0" marR="0">
                        <a:spcBef>
                          <a:spcPts val="0"/>
                        </a:spcBef>
                        <a:spcAft>
                          <a:spcPts val="0"/>
                        </a:spcAft>
                      </a:pPr>
                      <a:r>
                        <a:rPr lang="en-NZ" sz="1600" kern="1200" dirty="0" smtClean="0">
                          <a:solidFill>
                            <a:schemeClr val="dk1"/>
                          </a:solidFill>
                          <a:effectLst/>
                          <a:latin typeface="+mn-lt"/>
                          <a:ea typeface="+mn-ea"/>
                          <a:cs typeface="+mn-cs"/>
                        </a:rPr>
                        <a:t>Modification Challenges from the CAA NZ Perspective</a:t>
                      </a:r>
                      <a:endParaRPr lang="en-US" sz="1600" kern="1200" dirty="0">
                        <a:solidFill>
                          <a:schemeClr val="dk1"/>
                        </a:solidFill>
                        <a:effectLst/>
                        <a:latin typeface="+mn-lt"/>
                        <a:ea typeface="+mn-ea"/>
                        <a:cs typeface="+mn-cs"/>
                      </a:endParaRPr>
                    </a:p>
                  </a:txBody>
                  <a:tcPr marL="68580" marR="68580" marT="0" marB="0">
                    <a:solidFill>
                      <a:srgbClr val="E7F3F4"/>
                    </a:solidFill>
                  </a:tcPr>
                </a:tc>
                <a:tc>
                  <a:txBody>
                    <a:bodyPr/>
                    <a:lstStyle/>
                    <a:p>
                      <a:pPr marL="0" marR="0">
                        <a:spcBef>
                          <a:spcPts val="0"/>
                        </a:spcBef>
                        <a:spcAft>
                          <a:spcPts val="0"/>
                        </a:spcAft>
                      </a:pPr>
                      <a:r>
                        <a:rPr lang="en-US" sz="1600" dirty="0" smtClean="0">
                          <a:effectLst/>
                        </a:rPr>
                        <a:t>Greg Baum, CAA New Zealand</a:t>
                      </a:r>
                      <a:endParaRPr lang="en-US" sz="1600" dirty="0">
                        <a:effectLst/>
                        <a:latin typeface="Times New Roman"/>
                        <a:ea typeface="Times New Roman"/>
                      </a:endParaRPr>
                    </a:p>
                  </a:txBody>
                  <a:tcPr marL="68580" marR="68580" marT="0" marB="0"/>
                </a:tc>
              </a:tr>
              <a:tr h="251521">
                <a:tc>
                  <a:txBody>
                    <a:bodyPr/>
                    <a:lstStyle/>
                    <a:p>
                      <a:pPr marL="0" marR="0">
                        <a:spcBef>
                          <a:spcPts val="0"/>
                        </a:spcBef>
                        <a:spcAft>
                          <a:spcPts val="0"/>
                        </a:spcAft>
                      </a:pPr>
                      <a:r>
                        <a:rPr lang="en-US" sz="1600" dirty="0" smtClean="0">
                          <a:effectLst/>
                        </a:rPr>
                        <a:t>10:00 – 10:15</a:t>
                      </a:r>
                      <a:endParaRPr lang="en-US" sz="1600" dirty="0">
                        <a:effectLst/>
                        <a:latin typeface="Times New Roman"/>
                        <a:ea typeface="Times New Roman"/>
                      </a:endParaRPr>
                    </a:p>
                  </a:txBody>
                  <a:tcPr marL="68580" marR="68580" marT="0" marB="0"/>
                </a:tc>
                <a:tc gridSpan="2">
                  <a:txBody>
                    <a:bodyPr/>
                    <a:lstStyle/>
                    <a:p>
                      <a:pPr marL="0" marR="0">
                        <a:spcBef>
                          <a:spcPts val="0"/>
                        </a:spcBef>
                        <a:spcAft>
                          <a:spcPts val="0"/>
                        </a:spcAft>
                      </a:pPr>
                      <a:r>
                        <a:rPr lang="en-US" sz="1600" dirty="0" smtClean="0">
                          <a:effectLst/>
                        </a:rPr>
                        <a:t>Break</a:t>
                      </a:r>
                      <a:r>
                        <a:rPr lang="en-US" sz="1600" dirty="0">
                          <a:effectLst/>
                        </a:rPr>
                        <a:t> </a:t>
                      </a:r>
                      <a:endParaRPr lang="en-US" sz="1600" dirty="0">
                        <a:effectLst/>
                        <a:latin typeface="Times New Roman"/>
                        <a:ea typeface="Times New Roman"/>
                      </a:endParaRPr>
                    </a:p>
                  </a:txBody>
                  <a:tcPr marL="68580" marR="68580" marT="0" marB="0">
                    <a:solidFill>
                      <a:srgbClr val="F3F9FA"/>
                    </a:solidFill>
                  </a:tcPr>
                </a:tc>
                <a:tc hMerge="1">
                  <a:txBody>
                    <a:bodyPr/>
                    <a:lstStyle/>
                    <a:p>
                      <a:pPr marL="0" marR="0">
                        <a:spcBef>
                          <a:spcPts val="0"/>
                        </a:spcBef>
                        <a:spcAft>
                          <a:spcPts val="0"/>
                        </a:spcAft>
                      </a:pPr>
                      <a:endParaRPr lang="en-US" sz="1600" dirty="0">
                        <a:effectLst/>
                        <a:latin typeface="Times New Roman"/>
                        <a:ea typeface="Times New Roman"/>
                      </a:endParaRPr>
                    </a:p>
                  </a:txBody>
                  <a:tcPr marL="68580" marR="68580" marT="0" marB="0"/>
                </a:tc>
              </a:tr>
              <a:tr h="75456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effectLst/>
                        </a:rPr>
                        <a:t>10:15 – 10:45</a:t>
                      </a:r>
                      <a:endParaRPr lang="en-US" sz="1600" dirty="0" smtClean="0">
                        <a:effectLst/>
                        <a:latin typeface="Times New Roman"/>
                        <a:ea typeface="Times New Roman"/>
                      </a:endParaRPr>
                    </a:p>
                    <a:p>
                      <a:pPr marL="0" marR="0">
                        <a:spcBef>
                          <a:spcPts val="0"/>
                        </a:spcBef>
                        <a:spcAft>
                          <a:spcPts val="0"/>
                        </a:spcAft>
                      </a:pPr>
                      <a:r>
                        <a:rPr lang="en-US" sz="1600" dirty="0" smtClean="0">
                          <a:effectLst/>
                        </a:rPr>
                        <a:t> </a:t>
                      </a:r>
                      <a:endParaRPr lang="en-US" sz="1600" dirty="0">
                        <a:effectLst/>
                        <a:latin typeface="Times New Roman"/>
                        <a:ea typeface="Times New Roman"/>
                      </a:endParaRPr>
                    </a:p>
                  </a:txBody>
                  <a:tcPr marL="68580" marR="68580" marT="0" marB="0"/>
                </a:tc>
                <a:tc>
                  <a:txBody>
                    <a:bodyPr/>
                    <a:lstStyle/>
                    <a:p>
                      <a:pPr marL="0" marR="0">
                        <a:spcBef>
                          <a:spcPts val="0"/>
                        </a:spcBef>
                        <a:spcAft>
                          <a:spcPts val="0"/>
                        </a:spcAft>
                      </a:pPr>
                      <a:r>
                        <a:rPr lang="en-US" sz="1600" dirty="0">
                          <a:effectLst/>
                        </a:rPr>
                        <a:t>Overview of </a:t>
                      </a:r>
                      <a:r>
                        <a:rPr lang="en-US" sz="1600" dirty="0" smtClean="0">
                          <a:effectLst/>
                        </a:rPr>
                        <a:t>regulatory requirements and existing guidance </a:t>
                      </a:r>
                      <a:r>
                        <a:rPr lang="en-US" sz="1600" dirty="0">
                          <a:effectLst/>
                        </a:rPr>
                        <a:t>and industry </a:t>
                      </a:r>
                      <a:r>
                        <a:rPr lang="en-US" sz="1600" dirty="0" smtClean="0">
                          <a:effectLst/>
                        </a:rPr>
                        <a:t>documentation</a:t>
                      </a:r>
                      <a:endParaRPr lang="en-US" sz="1600" dirty="0">
                        <a:effectLst/>
                        <a:latin typeface="Times New Roman"/>
                        <a:ea typeface="Times New Roman"/>
                      </a:endParaRPr>
                    </a:p>
                  </a:txBody>
                  <a:tcPr marL="68580" marR="68580" marT="0" marB="0">
                    <a:solidFill>
                      <a:srgbClr val="E7F3F4"/>
                    </a:solidFill>
                  </a:tcPr>
                </a:tc>
                <a:tc>
                  <a:txBody>
                    <a:bodyPr/>
                    <a:lstStyle/>
                    <a:p>
                      <a:pPr marL="0" marR="0">
                        <a:spcBef>
                          <a:spcPts val="0"/>
                        </a:spcBef>
                        <a:spcAft>
                          <a:spcPts val="0"/>
                        </a:spcAft>
                      </a:pPr>
                      <a:r>
                        <a:rPr lang="en-US" sz="1600" dirty="0" smtClean="0">
                          <a:effectLst/>
                          <a:latin typeface="+mn-lt"/>
                          <a:ea typeface="+mn-ea"/>
                        </a:rPr>
                        <a:t>Mike</a:t>
                      </a:r>
                      <a:r>
                        <a:rPr lang="en-US" sz="1600" baseline="0" dirty="0" smtClean="0">
                          <a:effectLst/>
                          <a:latin typeface="+mn-lt"/>
                          <a:ea typeface="+mn-ea"/>
                        </a:rPr>
                        <a:t> Cann, FAA</a:t>
                      </a:r>
                      <a:endParaRPr lang="en-US" sz="1600" dirty="0">
                        <a:effectLst/>
                        <a:latin typeface="Times New Roman"/>
                        <a:ea typeface="Times New Roman"/>
                      </a:endParaRPr>
                    </a:p>
                  </a:txBody>
                  <a:tcPr marL="68580" marR="68580" marT="0" marB="0"/>
                </a:tc>
              </a:tr>
              <a:tr h="563155">
                <a:tc>
                  <a:txBody>
                    <a:bodyPr/>
                    <a:lstStyle/>
                    <a:p>
                      <a:pPr marL="0" marR="0">
                        <a:spcBef>
                          <a:spcPts val="0"/>
                        </a:spcBef>
                        <a:spcAft>
                          <a:spcPts val="0"/>
                        </a:spcAft>
                      </a:pPr>
                      <a:r>
                        <a:rPr lang="en-US" sz="1600" dirty="0">
                          <a:effectLst/>
                        </a:rPr>
                        <a:t>10:45 – 11:15</a:t>
                      </a:r>
                      <a:endParaRPr lang="en-US" sz="1600" dirty="0">
                        <a:effectLst/>
                        <a:latin typeface="Times New Roman"/>
                        <a:ea typeface="Times New Roman"/>
                      </a:endParaRPr>
                    </a:p>
                  </a:txBody>
                  <a:tcPr marL="68580" marR="68580" marT="0" marB="0"/>
                </a:tc>
                <a:tc>
                  <a:txBody>
                    <a:bodyPr/>
                    <a:lstStyle/>
                    <a:p>
                      <a:pPr marL="0" marR="0">
                        <a:spcBef>
                          <a:spcPts val="0"/>
                        </a:spcBef>
                        <a:spcAft>
                          <a:spcPts val="0"/>
                        </a:spcAft>
                      </a:pPr>
                      <a:r>
                        <a:rPr lang="en-US" sz="1600" dirty="0">
                          <a:effectLst/>
                        </a:rPr>
                        <a:t>Considerations and experiences installing composite parts on metallic structure</a:t>
                      </a:r>
                      <a:endParaRPr lang="en-US" sz="1600" dirty="0">
                        <a:effectLst/>
                        <a:latin typeface="Times New Roman"/>
                        <a:ea typeface="Times New Roman"/>
                      </a:endParaRPr>
                    </a:p>
                  </a:txBody>
                  <a:tcPr marL="68580" marR="68580" marT="0" marB="0">
                    <a:solidFill>
                      <a:srgbClr val="F3F9FA"/>
                    </a:solidFill>
                  </a:tcPr>
                </a:tc>
                <a:tc>
                  <a:txBody>
                    <a:bodyPr/>
                    <a:lstStyle/>
                    <a:p>
                      <a:pPr marL="0" marR="0">
                        <a:spcBef>
                          <a:spcPts val="0"/>
                        </a:spcBef>
                        <a:spcAft>
                          <a:spcPts val="0"/>
                        </a:spcAft>
                      </a:pPr>
                      <a:r>
                        <a:rPr lang="en-US" sz="1600" dirty="0">
                          <a:effectLst/>
                        </a:rPr>
                        <a:t>Ed </a:t>
                      </a:r>
                      <a:r>
                        <a:rPr lang="en-US" sz="1600" dirty="0" smtClean="0">
                          <a:effectLst/>
                        </a:rPr>
                        <a:t>Davis,</a:t>
                      </a:r>
                      <a:r>
                        <a:rPr lang="en-US" sz="1600" baseline="0" dirty="0" smtClean="0">
                          <a:effectLst/>
                        </a:rPr>
                        <a:t> </a:t>
                      </a:r>
                      <a:r>
                        <a:rPr lang="en-US" sz="1600" dirty="0" smtClean="0">
                          <a:effectLst/>
                        </a:rPr>
                        <a:t>Aviation Partners</a:t>
                      </a:r>
                      <a:endParaRPr lang="en-US" sz="1600" dirty="0">
                        <a:effectLst/>
                        <a:latin typeface="Times New Roman"/>
                        <a:ea typeface="Times New Roman"/>
                      </a:endParaRPr>
                    </a:p>
                  </a:txBody>
                  <a:tcPr marL="68580" marR="68580" marT="0" marB="0"/>
                </a:tc>
              </a:tr>
              <a:tr h="609600">
                <a:tc>
                  <a:txBody>
                    <a:bodyPr/>
                    <a:lstStyle/>
                    <a:p>
                      <a:pPr marL="0" marR="0">
                        <a:spcBef>
                          <a:spcPts val="0"/>
                        </a:spcBef>
                        <a:spcAft>
                          <a:spcPts val="0"/>
                        </a:spcAft>
                      </a:pPr>
                      <a:r>
                        <a:rPr lang="en-US" sz="1600" dirty="0">
                          <a:effectLst/>
                        </a:rPr>
                        <a:t>11:15 – 11:45</a:t>
                      </a:r>
                      <a:endParaRPr lang="en-US" sz="1600" dirty="0">
                        <a:effectLst/>
                        <a:latin typeface="Times New Roman"/>
                        <a:ea typeface="Times New Roman"/>
                      </a:endParaRPr>
                    </a:p>
                  </a:txBody>
                  <a:tcPr marL="68580" marR="68580" marT="0" marB="0"/>
                </a:tc>
                <a:tc>
                  <a:txBody>
                    <a:bodyPr/>
                    <a:lstStyle/>
                    <a:p>
                      <a:pPr marL="0" marR="0">
                        <a:spcBef>
                          <a:spcPts val="0"/>
                        </a:spcBef>
                        <a:spcAft>
                          <a:spcPts val="0"/>
                        </a:spcAft>
                      </a:pPr>
                      <a:r>
                        <a:rPr lang="en-US" sz="1600" kern="1200" dirty="0" smtClean="0">
                          <a:solidFill>
                            <a:schemeClr val="dk1"/>
                          </a:solidFill>
                          <a:effectLst/>
                          <a:latin typeface="+mn-lt"/>
                          <a:ea typeface="+mn-ea"/>
                          <a:cs typeface="+mn-cs"/>
                        </a:rPr>
                        <a:t>Structural Modifications – Classification, Requirements and Certification Aspects</a:t>
                      </a:r>
                      <a:endParaRPr lang="en-US" sz="1400" dirty="0">
                        <a:effectLst/>
                        <a:latin typeface="Times New Roman"/>
                        <a:ea typeface="Times New Roman"/>
                      </a:endParaRPr>
                    </a:p>
                  </a:txBody>
                  <a:tcPr marL="68580" marR="68580" marT="0" marB="0">
                    <a:solidFill>
                      <a:srgbClr val="E7F3F4"/>
                    </a:solidFill>
                  </a:tcPr>
                </a:tc>
                <a:tc>
                  <a:txBody>
                    <a:bodyPr/>
                    <a:lstStyle/>
                    <a:p>
                      <a:pPr marL="0" marR="0">
                        <a:spcBef>
                          <a:spcPts val="0"/>
                        </a:spcBef>
                        <a:spcAft>
                          <a:spcPts val="0"/>
                        </a:spcAft>
                      </a:pPr>
                      <a:r>
                        <a:rPr lang="en-US" sz="1600" dirty="0" err="1" smtClean="0">
                          <a:effectLst/>
                        </a:rPr>
                        <a:t>Andries</a:t>
                      </a:r>
                      <a:r>
                        <a:rPr lang="en-US" sz="1600" dirty="0" smtClean="0">
                          <a:effectLst/>
                        </a:rPr>
                        <a:t> </a:t>
                      </a:r>
                      <a:r>
                        <a:rPr lang="en-US" sz="1600" dirty="0" err="1" smtClean="0">
                          <a:effectLst/>
                        </a:rPr>
                        <a:t>Buitenhuis</a:t>
                      </a:r>
                      <a:r>
                        <a:rPr lang="en-US" sz="1600" dirty="0" smtClean="0">
                          <a:effectLst/>
                        </a:rPr>
                        <a:t>, Fokker </a:t>
                      </a:r>
                      <a:r>
                        <a:rPr lang="en-US" sz="1600" dirty="0" err="1" smtClean="0">
                          <a:effectLst/>
                        </a:rPr>
                        <a:t>Aerostructures</a:t>
                      </a:r>
                      <a:endParaRPr lang="en-US" sz="1600" dirty="0">
                        <a:effectLst/>
                        <a:latin typeface="Times New Roman"/>
                        <a:ea typeface="Times New Roman"/>
                      </a:endParaRPr>
                    </a:p>
                  </a:txBody>
                  <a:tcPr marL="68580" marR="68580" marT="0" marB="0"/>
                </a:tc>
              </a:tr>
              <a:tr h="251521">
                <a:tc>
                  <a:txBody>
                    <a:bodyPr/>
                    <a:lstStyle/>
                    <a:p>
                      <a:pPr marL="0" marR="0">
                        <a:spcBef>
                          <a:spcPts val="0"/>
                        </a:spcBef>
                        <a:spcAft>
                          <a:spcPts val="0"/>
                        </a:spcAft>
                      </a:pPr>
                      <a:r>
                        <a:rPr lang="en-US" sz="1600">
                          <a:effectLst/>
                        </a:rPr>
                        <a:t>11:45 – 12:15</a:t>
                      </a:r>
                      <a:endParaRPr lang="en-US" sz="1600">
                        <a:effectLst/>
                        <a:latin typeface="Times New Roman"/>
                        <a:ea typeface="Times New Roman"/>
                      </a:endParaRPr>
                    </a:p>
                  </a:txBody>
                  <a:tcPr marL="68580" marR="68580" marT="0" marB="0"/>
                </a:tc>
                <a:tc>
                  <a:txBody>
                    <a:bodyPr/>
                    <a:lstStyle/>
                    <a:p>
                      <a:pPr marL="0" marR="0">
                        <a:spcBef>
                          <a:spcPts val="0"/>
                        </a:spcBef>
                        <a:spcAft>
                          <a:spcPts val="0"/>
                        </a:spcAft>
                      </a:pPr>
                      <a:r>
                        <a:rPr lang="en-US" sz="1600">
                          <a:effectLst/>
                        </a:rPr>
                        <a:t>Moderated Discussion</a:t>
                      </a:r>
                      <a:endParaRPr lang="en-US" sz="1600">
                        <a:effectLst/>
                        <a:latin typeface="Times New Roman"/>
                        <a:ea typeface="Times New Roman"/>
                      </a:endParaRPr>
                    </a:p>
                  </a:txBody>
                  <a:tcPr marL="68580" marR="68580" marT="0" marB="0"/>
                </a:tc>
                <a:tc>
                  <a:txBody>
                    <a:bodyPr/>
                    <a:lstStyle/>
                    <a:p>
                      <a:pPr marL="0" marR="0">
                        <a:spcBef>
                          <a:spcPts val="0"/>
                        </a:spcBef>
                        <a:spcAft>
                          <a:spcPts val="0"/>
                        </a:spcAft>
                      </a:pPr>
                      <a:r>
                        <a:rPr lang="en-US" sz="1600" dirty="0" smtClean="0">
                          <a:effectLst/>
                        </a:rPr>
                        <a:t>Andreas Rambalakos, FAA</a:t>
                      </a:r>
                      <a:endParaRPr lang="en-US" sz="1600" dirty="0">
                        <a:effectLst/>
                        <a:latin typeface="Times New Roman"/>
                        <a:ea typeface="Times New Roman"/>
                      </a:endParaRPr>
                    </a:p>
                  </a:txBody>
                  <a:tcPr marL="68580" marR="68580" marT="0" marB="0"/>
                </a:tc>
              </a:tr>
              <a:tr h="251521">
                <a:tc>
                  <a:txBody>
                    <a:bodyPr/>
                    <a:lstStyle/>
                    <a:p>
                      <a:pPr marL="0" marR="0">
                        <a:spcBef>
                          <a:spcPts val="0"/>
                        </a:spcBef>
                        <a:spcAft>
                          <a:spcPts val="0"/>
                        </a:spcAft>
                      </a:pPr>
                      <a:r>
                        <a:rPr lang="en-US" sz="1600">
                          <a:effectLst/>
                        </a:rPr>
                        <a:t>12:15 – 1:15</a:t>
                      </a:r>
                      <a:endParaRPr lang="en-US" sz="1600">
                        <a:effectLst/>
                        <a:latin typeface="Times New Roman"/>
                        <a:ea typeface="Times New Roman"/>
                      </a:endParaRPr>
                    </a:p>
                  </a:txBody>
                  <a:tcPr marL="68580" marR="68580" marT="0" marB="0"/>
                </a:tc>
                <a:tc gridSpan="2">
                  <a:txBody>
                    <a:bodyPr/>
                    <a:lstStyle/>
                    <a:p>
                      <a:pPr marL="0" marR="0">
                        <a:spcBef>
                          <a:spcPts val="0"/>
                        </a:spcBef>
                        <a:spcAft>
                          <a:spcPts val="0"/>
                        </a:spcAft>
                      </a:pPr>
                      <a:r>
                        <a:rPr lang="en-US" sz="1600" dirty="0" smtClean="0">
                          <a:effectLst/>
                        </a:rPr>
                        <a:t>Lunch</a:t>
                      </a:r>
                      <a:r>
                        <a:rPr lang="en-US" sz="1600" dirty="0">
                          <a:effectLst/>
                        </a:rPr>
                        <a:t> </a:t>
                      </a:r>
                      <a:endParaRPr lang="en-US" sz="1600" dirty="0">
                        <a:effectLst/>
                        <a:latin typeface="Times New Roman"/>
                        <a:ea typeface="Times New Roman"/>
                      </a:endParaRPr>
                    </a:p>
                  </a:txBody>
                  <a:tcPr marL="68580" marR="68580" marT="0" marB="0"/>
                </a:tc>
                <a:tc hMerge="1">
                  <a:txBody>
                    <a:bodyPr/>
                    <a:lstStyle/>
                    <a:p>
                      <a:pPr marL="0" marR="0">
                        <a:spcBef>
                          <a:spcPts val="0"/>
                        </a:spcBef>
                        <a:spcAft>
                          <a:spcPts val="0"/>
                        </a:spcAft>
                      </a:pPr>
                      <a:endParaRPr lang="en-US" sz="1600" dirty="0">
                        <a:effectLst/>
                        <a:latin typeface="Times New Roman"/>
                        <a:ea typeface="Times New Roman"/>
                      </a:endParaRPr>
                    </a:p>
                  </a:txBody>
                  <a:tcPr marL="68580" marR="68580" marT="0" marB="0"/>
                </a:tc>
              </a:tr>
            </a:tbl>
          </a:graphicData>
        </a:graphic>
      </p:graphicFrame>
    </p:spTree>
    <p:extLst>
      <p:ext uri="{BB962C8B-B14F-4D97-AF65-F5344CB8AC3E}">
        <p14:creationId xmlns:p14="http://schemas.microsoft.com/office/powerpoint/2010/main" val="25217434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242826630"/>
              </p:ext>
            </p:extLst>
          </p:nvPr>
        </p:nvGraphicFramePr>
        <p:xfrm>
          <a:off x="457200" y="1219200"/>
          <a:ext cx="8153400" cy="4744720"/>
        </p:xfrm>
        <a:graphic>
          <a:graphicData uri="http://schemas.openxmlformats.org/drawingml/2006/table">
            <a:tbl>
              <a:tblPr firstRow="1" firstCol="1" bandRow="1">
                <a:tableStyleId>{5C22544A-7EE6-4342-B048-85BDC9FD1C3A}</a:tableStyleId>
              </a:tblPr>
              <a:tblGrid>
                <a:gridCol w="1465766"/>
                <a:gridCol w="3944434"/>
                <a:gridCol w="2743200"/>
              </a:tblGrid>
              <a:tr h="381000">
                <a:tc>
                  <a:txBody>
                    <a:bodyPr/>
                    <a:lstStyle/>
                    <a:p>
                      <a:pPr marL="0" marR="0" algn="ctr">
                        <a:spcBef>
                          <a:spcPts val="0"/>
                        </a:spcBef>
                        <a:spcAft>
                          <a:spcPts val="0"/>
                        </a:spcAft>
                      </a:pPr>
                      <a:r>
                        <a:rPr lang="en-US" sz="1600" dirty="0">
                          <a:effectLst/>
                        </a:rPr>
                        <a:t>Time</a:t>
                      </a:r>
                      <a:endParaRPr lang="en-US" sz="16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1600" dirty="0">
                          <a:effectLst/>
                        </a:rPr>
                        <a:t>Subject</a:t>
                      </a:r>
                      <a:endParaRPr lang="en-US" sz="16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1600" dirty="0" smtClean="0">
                          <a:effectLst/>
                        </a:rPr>
                        <a:t>Speaker</a:t>
                      </a:r>
                      <a:endParaRPr lang="en-US" sz="1600" dirty="0">
                        <a:effectLst/>
                        <a:latin typeface="Times New Roman"/>
                        <a:ea typeface="Times New Roman"/>
                      </a:endParaRPr>
                    </a:p>
                  </a:txBody>
                  <a:tcPr marL="68580" marR="68580" marT="0" marB="0"/>
                </a:tc>
              </a:tr>
              <a:tr h="314960">
                <a:tc gridSpan="3">
                  <a:txBody>
                    <a:bodyPr/>
                    <a:lstStyle/>
                    <a:p>
                      <a:pPr marL="0" marR="0" algn="ctr">
                        <a:spcBef>
                          <a:spcPts val="0"/>
                        </a:spcBef>
                        <a:spcAft>
                          <a:spcPts val="0"/>
                        </a:spcAft>
                      </a:pPr>
                      <a:r>
                        <a:rPr lang="en-US" sz="1600" dirty="0">
                          <a:effectLst/>
                        </a:rPr>
                        <a:t>Session 2: </a:t>
                      </a:r>
                      <a:r>
                        <a:rPr lang="en-US" sz="1600" dirty="0" smtClean="0">
                          <a:effectLst/>
                        </a:rPr>
                        <a:t>Requirements / Practices to Design and Certify Composite Modification</a:t>
                      </a:r>
                      <a:r>
                        <a:rPr lang="en-US" sz="1600" baseline="0" dirty="0" smtClean="0">
                          <a:effectLst/>
                        </a:rPr>
                        <a:t> Parts</a:t>
                      </a:r>
                      <a:endParaRPr lang="en-US" sz="1600" dirty="0">
                        <a:effectLst/>
                        <a:latin typeface="Times New Roman"/>
                        <a:ea typeface="Times New Roman"/>
                      </a:endParaRPr>
                    </a:p>
                  </a:txBody>
                  <a:tcPr marL="68580" marR="68580" marT="0" marB="0"/>
                </a:tc>
                <a:tc hMerge="1">
                  <a:txBody>
                    <a:bodyPr/>
                    <a:lstStyle/>
                    <a:p>
                      <a:endParaRPr lang="en-US"/>
                    </a:p>
                  </a:txBody>
                  <a:tcPr/>
                </a:tc>
                <a:tc hMerge="1">
                  <a:txBody>
                    <a:bodyPr/>
                    <a:lstStyle/>
                    <a:p>
                      <a:endParaRPr lang="en-US"/>
                    </a:p>
                  </a:txBody>
                  <a:tcPr/>
                </a:tc>
              </a:tr>
              <a:tr h="568960">
                <a:tc>
                  <a:txBody>
                    <a:bodyPr/>
                    <a:lstStyle/>
                    <a:p>
                      <a:pPr marL="0" marR="0">
                        <a:spcBef>
                          <a:spcPts val="0"/>
                        </a:spcBef>
                        <a:spcAft>
                          <a:spcPts val="0"/>
                        </a:spcAft>
                      </a:pPr>
                      <a:r>
                        <a:rPr lang="en-US" sz="1600" dirty="0" smtClean="0">
                          <a:effectLst/>
                        </a:rPr>
                        <a:t>1:15– 1:45</a:t>
                      </a:r>
                      <a:endParaRPr lang="en-US" sz="1600" dirty="0">
                        <a:effectLst/>
                        <a:latin typeface="Times New Roman"/>
                        <a:ea typeface="Times New Roman"/>
                      </a:endParaRPr>
                    </a:p>
                  </a:txBody>
                  <a:tcPr marL="68580" marR="68580" marT="0" marB="0"/>
                </a:tc>
                <a:tc>
                  <a:txBody>
                    <a:bodyPr/>
                    <a:lstStyle/>
                    <a:p>
                      <a:pPr marL="0" marR="0">
                        <a:spcBef>
                          <a:spcPts val="0"/>
                        </a:spcBef>
                        <a:spcAft>
                          <a:spcPts val="0"/>
                        </a:spcAft>
                      </a:pPr>
                      <a:r>
                        <a:rPr lang="en-US" sz="1600" kern="1200" dirty="0" smtClean="0">
                          <a:solidFill>
                            <a:schemeClr val="dk1"/>
                          </a:solidFill>
                          <a:effectLst/>
                          <a:latin typeface="+mn-lt"/>
                          <a:ea typeface="+mn-ea"/>
                          <a:cs typeface="+mn-cs"/>
                        </a:rPr>
                        <a:t>Common MRB for Composite Parts</a:t>
                      </a:r>
                      <a:endParaRPr lang="en-US" sz="1600" dirty="0">
                        <a:effectLst/>
                        <a:latin typeface="+mn-lt"/>
                        <a:ea typeface="Times New Roman"/>
                      </a:endParaRPr>
                    </a:p>
                  </a:txBody>
                  <a:tcPr marL="68580" marR="68580" marT="0" marB="0">
                    <a:solidFill>
                      <a:srgbClr val="F3F9FA"/>
                    </a:solidFill>
                  </a:tcPr>
                </a:tc>
                <a:tc>
                  <a:txBody>
                    <a:bodyPr/>
                    <a:lstStyle/>
                    <a:p>
                      <a:pPr marL="0" marR="0">
                        <a:spcBef>
                          <a:spcPts val="0"/>
                        </a:spcBef>
                        <a:spcAft>
                          <a:spcPts val="0"/>
                        </a:spcAft>
                      </a:pPr>
                      <a:r>
                        <a:rPr lang="en-US" sz="1600" dirty="0" smtClean="0">
                          <a:effectLst/>
                          <a:latin typeface="+mn-lt"/>
                          <a:ea typeface="Times New Roman"/>
                        </a:rPr>
                        <a:t>Dave McClenahan, McClenahan Engineering</a:t>
                      </a:r>
                      <a:endParaRPr lang="en-US" sz="1600" dirty="0">
                        <a:effectLst/>
                        <a:latin typeface="+mn-lt"/>
                        <a:ea typeface="Times New Roman"/>
                      </a:endParaRPr>
                    </a:p>
                  </a:txBody>
                  <a:tcPr marL="68580" marR="68580" marT="0" marB="0">
                    <a:solidFill>
                      <a:srgbClr val="F3F9FA"/>
                    </a:solidFill>
                  </a:tcPr>
                </a:tc>
              </a:tr>
              <a:tr h="548640">
                <a:tc>
                  <a:txBody>
                    <a:bodyPr/>
                    <a:lstStyle/>
                    <a:p>
                      <a:pPr marL="0" marR="0">
                        <a:spcBef>
                          <a:spcPts val="0"/>
                        </a:spcBef>
                        <a:spcAft>
                          <a:spcPts val="0"/>
                        </a:spcAft>
                      </a:pPr>
                      <a:r>
                        <a:rPr lang="en-US" sz="1600" dirty="0" smtClean="0">
                          <a:effectLst/>
                        </a:rPr>
                        <a:t>1:45 </a:t>
                      </a:r>
                      <a:r>
                        <a:rPr lang="en-US" sz="1600" dirty="0">
                          <a:effectLst/>
                        </a:rPr>
                        <a:t>– </a:t>
                      </a:r>
                      <a:r>
                        <a:rPr lang="en-US" sz="1600" dirty="0" smtClean="0">
                          <a:effectLst/>
                        </a:rPr>
                        <a:t>2:15</a:t>
                      </a:r>
                      <a:endParaRPr lang="en-US" sz="1600" dirty="0">
                        <a:effectLst/>
                        <a:latin typeface="Times New Roman"/>
                        <a:ea typeface="Times New Roman"/>
                      </a:endParaRPr>
                    </a:p>
                  </a:txBody>
                  <a:tcPr marL="68580" marR="68580" marT="0" marB="0"/>
                </a:tc>
                <a:tc>
                  <a:txBody>
                    <a:bodyPr/>
                    <a:lstStyle/>
                    <a:p>
                      <a:pPr marL="0" marR="0">
                        <a:spcBef>
                          <a:spcPts val="0"/>
                        </a:spcBef>
                        <a:spcAft>
                          <a:spcPts val="0"/>
                        </a:spcAft>
                      </a:pPr>
                      <a:r>
                        <a:rPr lang="en-US" sz="1600" kern="1200" dirty="0" smtClean="0">
                          <a:solidFill>
                            <a:schemeClr val="dk1"/>
                          </a:solidFill>
                          <a:effectLst/>
                          <a:latin typeface="+mn-lt"/>
                          <a:ea typeface="+mn-ea"/>
                          <a:cs typeface="+mn-cs"/>
                        </a:rPr>
                        <a:t>Development and Certification of Composite Helicopter Rotor Blades</a:t>
                      </a:r>
                      <a:endParaRPr lang="en-US" sz="1600" dirty="0">
                        <a:effectLst/>
                        <a:latin typeface="+mn-lt"/>
                        <a:ea typeface="Times New Roman"/>
                      </a:endParaRPr>
                    </a:p>
                  </a:txBody>
                  <a:tcPr marL="68580" marR="68580" marT="0" marB="0">
                    <a:solidFill>
                      <a:srgbClr val="E7F3F4"/>
                    </a:solidFill>
                  </a:tcPr>
                </a:tc>
                <a:tc>
                  <a:txBody>
                    <a:bodyPr/>
                    <a:lstStyle/>
                    <a:p>
                      <a:pPr marL="0" marR="0">
                        <a:spcBef>
                          <a:spcPts val="0"/>
                        </a:spcBef>
                        <a:spcAft>
                          <a:spcPts val="0"/>
                        </a:spcAft>
                      </a:pPr>
                      <a:r>
                        <a:rPr lang="en-US" sz="1600" dirty="0" smtClean="0">
                          <a:effectLst/>
                          <a:latin typeface="+mn-lt"/>
                        </a:rPr>
                        <a:t>James Van Horn, Van Horn Aviation LLC</a:t>
                      </a:r>
                      <a:endParaRPr lang="en-US" sz="1600" dirty="0">
                        <a:effectLst/>
                        <a:latin typeface="+mn-lt"/>
                        <a:ea typeface="Times New Roman"/>
                      </a:endParaRPr>
                    </a:p>
                  </a:txBody>
                  <a:tcPr marL="68580" marR="68580" marT="0" marB="0">
                    <a:solidFill>
                      <a:srgbClr val="E7F3F4"/>
                    </a:solidFill>
                  </a:tcPr>
                </a:tc>
              </a:tr>
              <a:tr h="528320">
                <a:tc>
                  <a:txBody>
                    <a:bodyPr/>
                    <a:lstStyle/>
                    <a:p>
                      <a:pPr marL="0" marR="0">
                        <a:spcBef>
                          <a:spcPts val="0"/>
                        </a:spcBef>
                        <a:spcAft>
                          <a:spcPts val="0"/>
                        </a:spcAft>
                      </a:pPr>
                      <a:r>
                        <a:rPr lang="en-US" sz="1600" dirty="0" smtClean="0">
                          <a:effectLst/>
                        </a:rPr>
                        <a:t>2:15 </a:t>
                      </a:r>
                      <a:r>
                        <a:rPr lang="en-US" sz="1600" dirty="0">
                          <a:effectLst/>
                        </a:rPr>
                        <a:t>– </a:t>
                      </a:r>
                      <a:r>
                        <a:rPr lang="en-US" sz="1600" dirty="0" smtClean="0">
                          <a:effectLst/>
                        </a:rPr>
                        <a:t>2:45</a:t>
                      </a:r>
                      <a:endParaRPr lang="en-US" sz="1600" dirty="0">
                        <a:effectLst/>
                        <a:latin typeface="Times New Roman"/>
                        <a:ea typeface="Times New Roman"/>
                      </a:endParaRPr>
                    </a:p>
                  </a:txBody>
                  <a:tcPr marL="68580" marR="68580" marT="0" marB="0"/>
                </a:tc>
                <a:tc>
                  <a:txBody>
                    <a:bodyPr/>
                    <a:lstStyle/>
                    <a:p>
                      <a:pPr marL="0" marR="0">
                        <a:spcBef>
                          <a:spcPts val="0"/>
                        </a:spcBef>
                        <a:spcAft>
                          <a:spcPts val="0"/>
                        </a:spcAft>
                      </a:pPr>
                      <a:r>
                        <a:rPr lang="en-US" sz="1600" dirty="0">
                          <a:effectLst/>
                          <a:latin typeface="+mn-lt"/>
                        </a:rPr>
                        <a:t>Requirements / Practices to Design and Certify Composite Modification Parts</a:t>
                      </a:r>
                      <a:endParaRPr lang="en-US" sz="1600" dirty="0">
                        <a:effectLst/>
                        <a:latin typeface="+mn-lt"/>
                        <a:ea typeface="Times New Roman"/>
                      </a:endParaRPr>
                    </a:p>
                  </a:txBody>
                  <a:tcPr marL="68580" marR="68580" marT="0" marB="0">
                    <a:solidFill>
                      <a:srgbClr val="F3F9FA"/>
                    </a:solidFill>
                  </a:tcPr>
                </a:tc>
                <a:tc>
                  <a:txBody>
                    <a:bodyPr/>
                    <a:lstStyle/>
                    <a:p>
                      <a:pPr marL="0" marR="0">
                        <a:spcBef>
                          <a:spcPts val="0"/>
                        </a:spcBef>
                        <a:spcAft>
                          <a:spcPts val="0"/>
                        </a:spcAft>
                      </a:pPr>
                      <a:r>
                        <a:rPr lang="en-US" sz="1600" dirty="0" smtClean="0">
                          <a:effectLst/>
                          <a:latin typeface="+mn-lt"/>
                        </a:rPr>
                        <a:t>Ed Goodrich, </a:t>
                      </a:r>
                      <a:r>
                        <a:rPr lang="en-US" sz="1600" dirty="0" err="1" smtClean="0">
                          <a:effectLst/>
                          <a:latin typeface="+mn-lt"/>
                        </a:rPr>
                        <a:t>Nordam</a:t>
                      </a:r>
                      <a:endParaRPr lang="en-US" sz="1600" dirty="0">
                        <a:effectLst/>
                        <a:latin typeface="+mn-lt"/>
                        <a:ea typeface="Times New Roman"/>
                      </a:endParaRPr>
                    </a:p>
                  </a:txBody>
                  <a:tcPr marL="68580" marR="68580" marT="0" marB="0">
                    <a:solidFill>
                      <a:srgbClr val="F3F9FA"/>
                    </a:solidFill>
                  </a:tcPr>
                </a:tc>
              </a:tr>
              <a:tr h="228600">
                <a:tc>
                  <a:txBody>
                    <a:bodyPr/>
                    <a:lstStyle/>
                    <a:p>
                      <a:pPr marL="0" marR="0">
                        <a:spcBef>
                          <a:spcPts val="0"/>
                        </a:spcBef>
                        <a:spcAft>
                          <a:spcPts val="0"/>
                        </a:spcAft>
                      </a:pPr>
                      <a:r>
                        <a:rPr lang="en-US" sz="1600" dirty="0" smtClean="0">
                          <a:effectLst/>
                        </a:rPr>
                        <a:t>2:45 – 3:00</a:t>
                      </a:r>
                      <a:endParaRPr lang="en-US" sz="1600" dirty="0">
                        <a:effectLst/>
                        <a:latin typeface="Times New Roman"/>
                        <a:ea typeface="Times New Roman"/>
                      </a:endParaRPr>
                    </a:p>
                  </a:txBody>
                  <a:tcPr marL="68580" marR="68580" marT="0" marB="0"/>
                </a:tc>
                <a:tc gridSpan="2">
                  <a:txBody>
                    <a:bodyPr/>
                    <a:lstStyle/>
                    <a:p>
                      <a:pPr marL="0" marR="0">
                        <a:spcBef>
                          <a:spcPts val="0"/>
                        </a:spcBef>
                        <a:spcAft>
                          <a:spcPts val="0"/>
                        </a:spcAft>
                      </a:pPr>
                      <a:r>
                        <a:rPr lang="en-US" sz="1600" dirty="0" smtClean="0">
                          <a:effectLst/>
                          <a:latin typeface="+mn-lt"/>
                        </a:rPr>
                        <a:t>Break</a:t>
                      </a:r>
                      <a:endParaRPr lang="en-US" sz="1600" dirty="0">
                        <a:effectLst/>
                        <a:latin typeface="+mn-lt"/>
                        <a:ea typeface="Times New Roman"/>
                      </a:endParaRPr>
                    </a:p>
                  </a:txBody>
                  <a:tcPr marL="68580" marR="68580" marT="0" marB="0">
                    <a:solidFill>
                      <a:srgbClr val="E7F3F4"/>
                    </a:solidFill>
                  </a:tcPr>
                </a:tc>
                <a:tc hMerge="1">
                  <a:txBody>
                    <a:bodyPr/>
                    <a:lstStyle/>
                    <a:p>
                      <a:pPr marL="0" marR="0">
                        <a:spcBef>
                          <a:spcPts val="0"/>
                        </a:spcBef>
                        <a:spcAft>
                          <a:spcPts val="0"/>
                        </a:spcAft>
                      </a:pPr>
                      <a:endParaRPr lang="en-US" sz="1600" dirty="0">
                        <a:effectLst/>
                        <a:latin typeface="+mn-lt"/>
                        <a:ea typeface="Times New Roman"/>
                      </a:endParaRPr>
                    </a:p>
                  </a:txBody>
                  <a:tcPr marL="68580" marR="68580" marT="0" marB="0">
                    <a:solidFill>
                      <a:srgbClr val="E7F3F4"/>
                    </a:solidFill>
                  </a:tcPr>
                </a:tc>
              </a:tr>
              <a:tr h="365760">
                <a:tc>
                  <a:txBody>
                    <a:bodyPr/>
                    <a:lstStyle/>
                    <a:p>
                      <a:pPr marL="0" marR="0">
                        <a:spcBef>
                          <a:spcPts val="0"/>
                        </a:spcBef>
                        <a:spcAft>
                          <a:spcPts val="0"/>
                        </a:spcAft>
                      </a:pPr>
                      <a:r>
                        <a:rPr lang="en-US" sz="1600" dirty="0" smtClean="0">
                          <a:effectLst/>
                        </a:rPr>
                        <a:t>3:00 – 3:30 </a:t>
                      </a:r>
                      <a:endParaRPr lang="en-US" sz="1600" dirty="0">
                        <a:effectLst/>
                        <a:latin typeface="Times New Roman"/>
                        <a:ea typeface="Times New Roman"/>
                      </a:endParaRPr>
                    </a:p>
                  </a:txBody>
                  <a:tcPr marL="68580" marR="68580" marT="0" marB="0"/>
                </a:tc>
                <a:tc>
                  <a:txBody>
                    <a:bodyPr/>
                    <a:lstStyle/>
                    <a:p>
                      <a:pPr marL="0" marR="0">
                        <a:spcBef>
                          <a:spcPts val="0"/>
                        </a:spcBef>
                        <a:spcAft>
                          <a:spcPts val="0"/>
                        </a:spcAft>
                      </a:pPr>
                      <a:r>
                        <a:rPr lang="en-US" sz="1600" kern="1200" dirty="0" smtClean="0">
                          <a:solidFill>
                            <a:schemeClr val="dk1"/>
                          </a:solidFill>
                          <a:effectLst/>
                          <a:latin typeface="+mn-lt"/>
                          <a:ea typeface="+mn-ea"/>
                          <a:cs typeface="+mn-cs"/>
                        </a:rPr>
                        <a:t>Special Mission Belly Pods / </a:t>
                      </a:r>
                      <a:r>
                        <a:rPr lang="en-US" sz="1600" kern="1200" dirty="0" err="1" smtClean="0">
                          <a:solidFill>
                            <a:schemeClr val="dk1"/>
                          </a:solidFill>
                          <a:effectLst/>
                          <a:latin typeface="+mn-lt"/>
                          <a:ea typeface="+mn-ea"/>
                          <a:cs typeface="+mn-cs"/>
                        </a:rPr>
                        <a:t>Radomes</a:t>
                      </a:r>
                      <a:endParaRPr lang="en-US" sz="1600" dirty="0">
                        <a:effectLst/>
                        <a:latin typeface="+mn-lt"/>
                        <a:ea typeface="Times New Roman"/>
                      </a:endParaRPr>
                    </a:p>
                  </a:txBody>
                  <a:tcPr marL="68580" marR="68580" marT="0" marB="0">
                    <a:solidFill>
                      <a:srgbClr val="F3F9FA"/>
                    </a:solidFill>
                  </a:tcPr>
                </a:tc>
                <a:tc>
                  <a:txBody>
                    <a:bodyPr/>
                    <a:lstStyle/>
                    <a:p>
                      <a:pPr marL="0" marR="0">
                        <a:spcBef>
                          <a:spcPts val="0"/>
                        </a:spcBef>
                        <a:spcAft>
                          <a:spcPts val="0"/>
                        </a:spcAft>
                      </a:pPr>
                      <a:r>
                        <a:rPr lang="en-US" sz="1600" dirty="0" smtClean="0">
                          <a:effectLst/>
                          <a:latin typeface="+mn-lt"/>
                        </a:rPr>
                        <a:t>Frank Simmons, Gulfstream</a:t>
                      </a:r>
                      <a:endParaRPr lang="en-US" sz="1600" dirty="0">
                        <a:effectLst/>
                        <a:latin typeface="+mn-lt"/>
                        <a:ea typeface="Times New Roman"/>
                      </a:endParaRPr>
                    </a:p>
                  </a:txBody>
                  <a:tcPr marL="68580" marR="68580" marT="0" marB="0">
                    <a:solidFill>
                      <a:srgbClr val="F3F9FA"/>
                    </a:solidFill>
                  </a:tcPr>
                </a:tc>
              </a:tr>
              <a:tr h="330200">
                <a:tc>
                  <a:txBody>
                    <a:bodyPr/>
                    <a:lstStyle/>
                    <a:p>
                      <a:pPr marL="0" marR="0">
                        <a:spcBef>
                          <a:spcPts val="0"/>
                        </a:spcBef>
                        <a:spcAft>
                          <a:spcPts val="0"/>
                        </a:spcAft>
                      </a:pPr>
                      <a:r>
                        <a:rPr lang="en-US" sz="1600" dirty="0" smtClean="0">
                          <a:effectLst/>
                        </a:rPr>
                        <a:t>3:30 – 4:00 </a:t>
                      </a:r>
                      <a:endParaRPr lang="en-US" sz="1600" dirty="0">
                        <a:effectLst/>
                        <a:latin typeface="Times New Roman"/>
                        <a:ea typeface="Times New Roman"/>
                      </a:endParaRPr>
                    </a:p>
                  </a:txBody>
                  <a:tcPr marL="68580" marR="68580" marT="0" marB="0"/>
                </a:tc>
                <a:tc>
                  <a:txBody>
                    <a:bodyPr/>
                    <a:lstStyle/>
                    <a:p>
                      <a:pPr marL="0" marR="0">
                        <a:spcBef>
                          <a:spcPts val="0"/>
                        </a:spcBef>
                        <a:spcAft>
                          <a:spcPts val="0"/>
                        </a:spcAft>
                      </a:pPr>
                      <a:r>
                        <a:rPr lang="en-US" sz="1600" dirty="0">
                          <a:effectLst/>
                          <a:latin typeface="+mn-lt"/>
                        </a:rPr>
                        <a:t>Moderated Discussion</a:t>
                      </a:r>
                      <a:endParaRPr lang="en-US" sz="1600" dirty="0">
                        <a:effectLst/>
                        <a:latin typeface="+mn-lt"/>
                        <a:ea typeface="Times New Roman"/>
                      </a:endParaRPr>
                    </a:p>
                  </a:txBody>
                  <a:tcPr marL="68580" marR="68580" marT="0" marB="0">
                    <a:solidFill>
                      <a:srgbClr val="E7F3F4"/>
                    </a:solidFill>
                  </a:tcPr>
                </a:tc>
                <a:tc>
                  <a:txBody>
                    <a:bodyPr/>
                    <a:lstStyle/>
                    <a:p>
                      <a:pPr marL="0" marR="0">
                        <a:spcBef>
                          <a:spcPts val="0"/>
                        </a:spcBef>
                        <a:spcAft>
                          <a:spcPts val="0"/>
                        </a:spcAft>
                      </a:pPr>
                      <a:r>
                        <a:rPr lang="en-US" sz="1600" dirty="0" smtClean="0">
                          <a:effectLst/>
                          <a:latin typeface="+mn-lt"/>
                        </a:rPr>
                        <a:t>Angie Kostopoulos, FAA</a:t>
                      </a:r>
                      <a:endParaRPr lang="en-US" sz="1600" dirty="0">
                        <a:effectLst/>
                        <a:latin typeface="+mn-lt"/>
                        <a:ea typeface="Times New Roman"/>
                      </a:endParaRPr>
                    </a:p>
                  </a:txBody>
                  <a:tcPr marL="68580" marR="68580" marT="0" marB="0">
                    <a:solidFill>
                      <a:srgbClr val="E7F3F4"/>
                    </a:solidFill>
                  </a:tcPr>
                </a:tc>
              </a:tr>
              <a:tr h="314960">
                <a:tc>
                  <a:txBody>
                    <a:bodyPr/>
                    <a:lstStyle/>
                    <a:p>
                      <a:pPr marL="0" marR="0">
                        <a:spcBef>
                          <a:spcPts val="0"/>
                        </a:spcBef>
                        <a:spcAft>
                          <a:spcPts val="0"/>
                        </a:spcAft>
                      </a:pPr>
                      <a:r>
                        <a:rPr lang="en-US" sz="1600" dirty="0" smtClean="0">
                          <a:effectLst/>
                        </a:rPr>
                        <a:t>4:00 – 4:30 </a:t>
                      </a:r>
                      <a:endParaRPr lang="en-US" sz="1600" dirty="0">
                        <a:effectLst/>
                        <a:latin typeface="Times New Roman"/>
                        <a:ea typeface="Times New Roman"/>
                      </a:endParaRPr>
                    </a:p>
                  </a:txBody>
                  <a:tcPr marL="68580" marR="68580" marT="0" marB="0"/>
                </a:tc>
                <a:tc>
                  <a:txBody>
                    <a:bodyPr/>
                    <a:lstStyle/>
                    <a:p>
                      <a:pPr marL="0" marR="0">
                        <a:spcBef>
                          <a:spcPts val="0"/>
                        </a:spcBef>
                        <a:spcAft>
                          <a:spcPts val="0"/>
                        </a:spcAft>
                      </a:pPr>
                      <a:r>
                        <a:rPr lang="en-US" sz="1600" kern="1200" dirty="0" smtClean="0">
                          <a:solidFill>
                            <a:schemeClr val="dk1"/>
                          </a:solidFill>
                          <a:effectLst/>
                          <a:latin typeface="+mn-lt"/>
                          <a:ea typeface="+mn-ea"/>
                          <a:cs typeface="+mn-cs"/>
                        </a:rPr>
                        <a:t>Industry Partnerships and International Standards for Certification Efficiency</a:t>
                      </a:r>
                      <a:endParaRPr lang="en-US" sz="1600" dirty="0">
                        <a:effectLst/>
                        <a:latin typeface="+mn-lt"/>
                        <a:ea typeface="Times New Roman"/>
                      </a:endParaRPr>
                    </a:p>
                  </a:txBody>
                  <a:tcPr marL="68580" marR="68580" marT="0" marB="0"/>
                </a:tc>
                <a:tc>
                  <a:txBody>
                    <a:bodyPr/>
                    <a:lstStyle/>
                    <a:p>
                      <a:pPr marL="0" marR="0">
                        <a:spcBef>
                          <a:spcPts val="0"/>
                        </a:spcBef>
                        <a:spcAft>
                          <a:spcPts val="0"/>
                        </a:spcAft>
                      </a:pPr>
                      <a:r>
                        <a:rPr lang="en-US" sz="1600" dirty="0" smtClean="0">
                          <a:effectLst/>
                          <a:latin typeface="+mn-lt"/>
                        </a:rPr>
                        <a:t>John Tomblin, NIAR</a:t>
                      </a:r>
                      <a:endParaRPr lang="en-US" sz="1600" dirty="0">
                        <a:effectLst/>
                        <a:latin typeface="+mn-lt"/>
                        <a:ea typeface="Times New Roman"/>
                      </a:endParaRPr>
                    </a:p>
                  </a:txBody>
                  <a:tcPr marL="68580" marR="68580" marT="0" marB="0"/>
                </a:tc>
              </a:tr>
              <a:tr h="314960">
                <a:tc>
                  <a:txBody>
                    <a:bodyPr/>
                    <a:lstStyle/>
                    <a:p>
                      <a:pPr marL="0" marR="0">
                        <a:spcBef>
                          <a:spcPts val="0"/>
                        </a:spcBef>
                        <a:spcAft>
                          <a:spcPts val="0"/>
                        </a:spcAft>
                      </a:pPr>
                      <a:r>
                        <a:rPr lang="en-US" sz="1600" dirty="0" smtClean="0">
                          <a:effectLst/>
                        </a:rPr>
                        <a:t>4:30 – 5:00 </a:t>
                      </a:r>
                      <a:endParaRPr lang="en-US" sz="1600" dirty="0">
                        <a:effectLst/>
                        <a:latin typeface="Times New Roman"/>
                        <a:ea typeface="Times New Roman"/>
                      </a:endParaRPr>
                    </a:p>
                  </a:txBody>
                  <a:tcPr marL="68580" marR="68580" marT="0" marB="0"/>
                </a:tc>
                <a:tc>
                  <a:txBody>
                    <a:bodyPr/>
                    <a:lstStyle/>
                    <a:p>
                      <a:pPr marL="0" marR="0">
                        <a:spcBef>
                          <a:spcPts val="0"/>
                        </a:spcBef>
                        <a:spcAft>
                          <a:spcPts val="0"/>
                        </a:spcAft>
                      </a:pPr>
                      <a:r>
                        <a:rPr lang="en-US" sz="1600" dirty="0" smtClean="0">
                          <a:effectLst/>
                          <a:latin typeface="+mn-lt"/>
                        </a:rPr>
                        <a:t>Tour </a:t>
                      </a:r>
                      <a:r>
                        <a:rPr lang="en-US" sz="1600" dirty="0">
                          <a:effectLst/>
                          <a:latin typeface="+mn-lt"/>
                        </a:rPr>
                        <a:t>of </a:t>
                      </a:r>
                      <a:r>
                        <a:rPr lang="en-US" sz="1600" dirty="0" smtClean="0">
                          <a:effectLst/>
                          <a:latin typeface="+mn-lt"/>
                        </a:rPr>
                        <a:t>National</a:t>
                      </a:r>
                      <a:r>
                        <a:rPr lang="en-US" sz="1600" baseline="0" dirty="0" smtClean="0">
                          <a:effectLst/>
                          <a:latin typeface="+mn-lt"/>
                        </a:rPr>
                        <a:t> Center for Aviation Training</a:t>
                      </a:r>
                      <a:endParaRPr lang="en-US" sz="1600" dirty="0">
                        <a:effectLst/>
                        <a:latin typeface="+mn-lt"/>
                        <a:ea typeface="Times New Roman"/>
                      </a:endParaRPr>
                    </a:p>
                  </a:txBody>
                  <a:tcPr marL="68580" marR="68580" marT="0" marB="0"/>
                </a:tc>
                <a:tc>
                  <a:txBody>
                    <a:bodyPr/>
                    <a:lstStyle/>
                    <a:p>
                      <a:pPr marL="0" marR="0">
                        <a:spcBef>
                          <a:spcPts val="0"/>
                        </a:spcBef>
                        <a:spcAft>
                          <a:spcPts val="0"/>
                        </a:spcAft>
                      </a:pPr>
                      <a:r>
                        <a:rPr lang="en-US" sz="1600" dirty="0" smtClean="0">
                          <a:effectLst/>
                          <a:latin typeface="+mn-lt"/>
                        </a:rPr>
                        <a:t>John Tomblin, NIAR</a:t>
                      </a:r>
                      <a:endParaRPr lang="en-US" sz="1600" dirty="0">
                        <a:effectLst/>
                        <a:latin typeface="+mn-lt"/>
                        <a:ea typeface="Times New Roman"/>
                      </a:endParaRPr>
                    </a:p>
                  </a:txBody>
                  <a:tcPr marL="68580" marR="68580" marT="0" marB="0">
                    <a:solidFill>
                      <a:srgbClr val="E7F3F4"/>
                    </a:solidFill>
                  </a:tcPr>
                </a:tc>
              </a:tr>
              <a:tr h="314960">
                <a:tc>
                  <a:txBody>
                    <a:bodyPr/>
                    <a:lstStyle/>
                    <a:p>
                      <a:pPr marL="0" marR="0" algn="l" defTabSz="914400" rtl="0" eaLnBrk="1" latinLnBrk="0" hangingPunct="1">
                        <a:spcBef>
                          <a:spcPts val="0"/>
                        </a:spcBef>
                        <a:spcAft>
                          <a:spcPts val="0"/>
                        </a:spcAft>
                      </a:pPr>
                      <a:r>
                        <a:rPr lang="en-US" sz="1600" b="1" kern="1200" dirty="0" smtClean="0">
                          <a:solidFill>
                            <a:schemeClr val="lt1"/>
                          </a:solidFill>
                          <a:effectLst/>
                          <a:latin typeface="+mn-lt"/>
                          <a:ea typeface="+mn-ea"/>
                          <a:cs typeface="+mn-cs"/>
                        </a:rPr>
                        <a:t>5:00 – 6:30</a:t>
                      </a:r>
                      <a:endParaRPr lang="en-US" sz="1600" b="1" kern="1200" dirty="0">
                        <a:solidFill>
                          <a:schemeClr val="lt1"/>
                        </a:solidFill>
                        <a:effectLst/>
                        <a:latin typeface="+mn-lt"/>
                        <a:ea typeface="+mn-ea"/>
                        <a:cs typeface="+mn-cs"/>
                      </a:endParaRPr>
                    </a:p>
                  </a:txBody>
                  <a:tcPr marL="68580" marR="68580" marT="0" marB="0"/>
                </a:tc>
                <a:tc gridSpan="2">
                  <a:txBody>
                    <a:bodyPr/>
                    <a:lstStyle/>
                    <a:p>
                      <a:pPr marL="0" marR="0">
                        <a:spcBef>
                          <a:spcPts val="0"/>
                        </a:spcBef>
                        <a:spcAft>
                          <a:spcPts val="0"/>
                        </a:spcAft>
                      </a:pPr>
                      <a:r>
                        <a:rPr lang="en-US" sz="1600" dirty="0" smtClean="0">
                          <a:effectLst/>
                          <a:latin typeface="+mn-lt"/>
                          <a:ea typeface="Times New Roman"/>
                        </a:rPr>
                        <a:t>Hosted Social Hour</a:t>
                      </a:r>
                      <a:endParaRPr lang="en-US" sz="1600" dirty="0">
                        <a:effectLst/>
                        <a:latin typeface="+mn-lt"/>
                        <a:ea typeface="Times New Roman"/>
                      </a:endParaRPr>
                    </a:p>
                  </a:txBody>
                  <a:tcPr marL="68580" marR="68580" marT="0" marB="0"/>
                </a:tc>
                <a:tc hMerge="1">
                  <a:txBody>
                    <a:bodyPr/>
                    <a:lstStyle/>
                    <a:p>
                      <a:endParaRPr lang="en-US" dirty="0"/>
                    </a:p>
                  </a:txBody>
                  <a:tcPr marL="68580" marR="68580" marT="0" marB="0"/>
                </a:tc>
              </a:tr>
            </a:tbl>
          </a:graphicData>
        </a:graphic>
      </p:graphicFrame>
      <p:sp>
        <p:nvSpPr>
          <p:cNvPr id="3" name="Title 2"/>
          <p:cNvSpPr>
            <a:spLocks noGrp="1"/>
          </p:cNvSpPr>
          <p:nvPr>
            <p:ph type="title"/>
          </p:nvPr>
        </p:nvSpPr>
        <p:spPr/>
        <p:txBody>
          <a:bodyPr/>
          <a:lstStyle/>
          <a:p>
            <a:r>
              <a:rPr lang="en-US" dirty="0" smtClean="0"/>
              <a:t>Workshop Agenda</a:t>
            </a:r>
            <a:endParaRPr lang="en-US" dirty="0"/>
          </a:p>
        </p:txBody>
      </p:sp>
      <p:sp>
        <p:nvSpPr>
          <p:cNvPr id="5" name="Rectangle 1"/>
          <p:cNvSpPr>
            <a:spLocks noChangeArrowheads="1"/>
          </p:cNvSpPr>
          <p:nvPr/>
        </p:nvSpPr>
        <p:spPr bwMode="auto">
          <a:xfrm>
            <a:off x="5715000" y="533400"/>
            <a:ext cx="179562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Tuesday, July 19</a:t>
            </a:r>
            <a:endParaRPr kumimoji="0" lang="en-US" altLang="en-US" sz="24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8154668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521215039"/>
              </p:ext>
            </p:extLst>
          </p:nvPr>
        </p:nvGraphicFramePr>
        <p:xfrm>
          <a:off x="457200" y="1066800"/>
          <a:ext cx="8305799" cy="4998720"/>
        </p:xfrm>
        <a:graphic>
          <a:graphicData uri="http://schemas.openxmlformats.org/drawingml/2006/table">
            <a:tbl>
              <a:tblPr firstRow="1" firstCol="1" bandRow="1">
                <a:tableStyleId>{5C22544A-7EE6-4342-B048-85BDC9FD1C3A}</a:tableStyleId>
              </a:tblPr>
              <a:tblGrid>
                <a:gridCol w="1536235"/>
                <a:gridCol w="4254965"/>
                <a:gridCol w="2514599"/>
              </a:tblGrid>
              <a:tr h="381000">
                <a:tc>
                  <a:txBody>
                    <a:bodyPr/>
                    <a:lstStyle/>
                    <a:p>
                      <a:pPr marL="0" marR="0" algn="ctr">
                        <a:spcBef>
                          <a:spcPts val="0"/>
                        </a:spcBef>
                        <a:spcAft>
                          <a:spcPts val="0"/>
                        </a:spcAft>
                      </a:pPr>
                      <a:r>
                        <a:rPr lang="en-US" sz="1600" dirty="0">
                          <a:effectLst/>
                        </a:rPr>
                        <a:t>Time</a:t>
                      </a:r>
                      <a:endParaRPr lang="en-US" sz="16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1600">
                          <a:effectLst/>
                        </a:rPr>
                        <a:t>Subject</a:t>
                      </a:r>
                      <a:endParaRPr lang="en-US" sz="1600">
                        <a:effectLst/>
                        <a:latin typeface="Times New Roman"/>
                        <a:ea typeface="Times New Roman"/>
                      </a:endParaRPr>
                    </a:p>
                  </a:txBody>
                  <a:tcPr marL="68580" marR="68580" marT="0" marB="0"/>
                </a:tc>
                <a:tc>
                  <a:txBody>
                    <a:bodyPr/>
                    <a:lstStyle/>
                    <a:p>
                      <a:pPr marL="0" marR="0" algn="ctr">
                        <a:spcBef>
                          <a:spcPts val="0"/>
                        </a:spcBef>
                        <a:spcAft>
                          <a:spcPts val="0"/>
                        </a:spcAft>
                      </a:pPr>
                      <a:r>
                        <a:rPr lang="en-US" sz="1600" dirty="0" smtClean="0">
                          <a:effectLst/>
                        </a:rPr>
                        <a:t>Speaker</a:t>
                      </a:r>
                      <a:endParaRPr lang="en-US" sz="1600" dirty="0">
                        <a:effectLst/>
                        <a:latin typeface="Times New Roman"/>
                        <a:ea typeface="Times New Roman"/>
                      </a:endParaRPr>
                    </a:p>
                  </a:txBody>
                  <a:tcPr marL="68580" marR="68580" marT="0" marB="0"/>
                </a:tc>
              </a:tr>
              <a:tr h="381000">
                <a:tc gridSpan="3">
                  <a:txBody>
                    <a:bodyPr/>
                    <a:lstStyle/>
                    <a:p>
                      <a:pPr marL="0" marR="0" algn="ctr">
                        <a:spcBef>
                          <a:spcPts val="0"/>
                        </a:spcBef>
                        <a:spcAft>
                          <a:spcPts val="0"/>
                        </a:spcAft>
                      </a:pPr>
                      <a:r>
                        <a:rPr lang="en-US" sz="1600" dirty="0">
                          <a:effectLst/>
                        </a:rPr>
                        <a:t>Session 3: Requirements for Modifying Composite Structure</a:t>
                      </a:r>
                      <a:endParaRPr lang="en-US" sz="1600" dirty="0">
                        <a:effectLst/>
                        <a:latin typeface="Times New Roman"/>
                        <a:ea typeface="Times New Roman"/>
                      </a:endParaRPr>
                    </a:p>
                  </a:txBody>
                  <a:tcPr marL="68580" marR="68580" marT="0" marB="0"/>
                </a:tc>
                <a:tc hMerge="1">
                  <a:txBody>
                    <a:bodyPr/>
                    <a:lstStyle/>
                    <a:p>
                      <a:endParaRPr lang="en-US"/>
                    </a:p>
                  </a:txBody>
                  <a:tcPr/>
                </a:tc>
                <a:tc hMerge="1">
                  <a:txBody>
                    <a:bodyPr/>
                    <a:lstStyle/>
                    <a:p>
                      <a:endParaRPr lang="en-US"/>
                    </a:p>
                  </a:txBody>
                  <a:tcPr/>
                </a:tc>
              </a:tr>
              <a:tr h="419514">
                <a:tc>
                  <a:txBody>
                    <a:bodyPr/>
                    <a:lstStyle/>
                    <a:p>
                      <a:pPr marL="0" marR="0">
                        <a:spcBef>
                          <a:spcPts val="0"/>
                        </a:spcBef>
                        <a:spcAft>
                          <a:spcPts val="0"/>
                        </a:spcAft>
                      </a:pPr>
                      <a:r>
                        <a:rPr lang="en-US" sz="1600" dirty="0">
                          <a:effectLst/>
                        </a:rPr>
                        <a:t>8:00 – 8:30</a:t>
                      </a:r>
                      <a:endParaRPr lang="en-US" sz="1600" dirty="0">
                        <a:effectLst/>
                        <a:latin typeface="Times New Roman"/>
                        <a:ea typeface="Times New Roman"/>
                      </a:endParaRPr>
                    </a:p>
                  </a:txBody>
                  <a:tcPr marL="68580" marR="68580" marT="0" marB="0"/>
                </a:tc>
                <a:tc>
                  <a:txBody>
                    <a:bodyPr/>
                    <a:lstStyle/>
                    <a:p>
                      <a:pPr marL="0" marR="0">
                        <a:spcBef>
                          <a:spcPts val="0"/>
                        </a:spcBef>
                        <a:spcAft>
                          <a:spcPts val="0"/>
                        </a:spcAft>
                      </a:pPr>
                      <a:r>
                        <a:rPr lang="en-US" sz="1600" kern="1200" dirty="0" smtClean="0">
                          <a:solidFill>
                            <a:schemeClr val="dk1"/>
                          </a:solidFill>
                          <a:effectLst/>
                          <a:latin typeface="+mn-lt"/>
                          <a:ea typeface="+mn-ea"/>
                          <a:cs typeface="+mn-cs"/>
                        </a:rPr>
                        <a:t>The Substantiation Dilemma Associated with Major Composite Repairs and Alterations</a:t>
                      </a:r>
                      <a:endParaRPr lang="en-US" sz="1600" dirty="0">
                        <a:effectLst/>
                        <a:latin typeface="Times New Roman"/>
                        <a:ea typeface="Times New Roman"/>
                      </a:endParaRPr>
                    </a:p>
                  </a:txBody>
                  <a:tcPr marL="68580" marR="68580" marT="0" marB="0"/>
                </a:tc>
                <a:tc>
                  <a:txBody>
                    <a:bodyPr/>
                    <a:lstStyle/>
                    <a:p>
                      <a:pPr marL="0" marR="0">
                        <a:spcBef>
                          <a:spcPts val="0"/>
                        </a:spcBef>
                        <a:spcAft>
                          <a:spcPts val="0"/>
                        </a:spcAft>
                      </a:pPr>
                      <a:r>
                        <a:rPr lang="en-US" sz="1600" dirty="0" smtClean="0">
                          <a:effectLst/>
                        </a:rPr>
                        <a:t>Jim Epperson, Spirit </a:t>
                      </a:r>
                      <a:r>
                        <a:rPr lang="en-US" sz="1600" dirty="0" err="1" smtClean="0">
                          <a:effectLst/>
                        </a:rPr>
                        <a:t>Aerosystems</a:t>
                      </a:r>
                      <a:endParaRPr lang="en-US" sz="1600" dirty="0">
                        <a:effectLst/>
                        <a:latin typeface="Times New Roman"/>
                        <a:ea typeface="Times New Roman"/>
                      </a:endParaRPr>
                    </a:p>
                  </a:txBody>
                  <a:tcPr marL="68580" marR="68580" marT="0" marB="0"/>
                </a:tc>
              </a:tr>
              <a:tr h="419514">
                <a:tc>
                  <a:txBody>
                    <a:bodyPr/>
                    <a:lstStyle/>
                    <a:p>
                      <a:pPr marL="0" marR="0">
                        <a:spcBef>
                          <a:spcPts val="0"/>
                        </a:spcBef>
                        <a:spcAft>
                          <a:spcPts val="0"/>
                        </a:spcAft>
                      </a:pPr>
                      <a:r>
                        <a:rPr lang="en-US" sz="1600">
                          <a:effectLst/>
                        </a:rPr>
                        <a:t>8:30 – 9:00</a:t>
                      </a:r>
                      <a:endParaRPr lang="en-US" sz="1600">
                        <a:effectLst/>
                        <a:latin typeface="Times New Roman"/>
                        <a:ea typeface="Times New Roman"/>
                      </a:endParaRPr>
                    </a:p>
                  </a:txBody>
                  <a:tcPr marL="68580" marR="68580" marT="0" marB="0"/>
                </a:tc>
                <a:tc>
                  <a:txBody>
                    <a:bodyPr/>
                    <a:lstStyle/>
                    <a:p>
                      <a:pPr marL="0" marR="0">
                        <a:spcBef>
                          <a:spcPts val="0"/>
                        </a:spcBef>
                        <a:spcAft>
                          <a:spcPts val="0"/>
                        </a:spcAft>
                      </a:pPr>
                      <a:r>
                        <a:rPr lang="en-US" sz="1600" kern="1200" dirty="0" smtClean="0">
                          <a:solidFill>
                            <a:schemeClr val="dk1"/>
                          </a:solidFill>
                          <a:effectLst/>
                          <a:latin typeface="+mn-lt"/>
                          <a:ea typeface="+mn-ea"/>
                          <a:cs typeface="+mn-cs"/>
                        </a:rPr>
                        <a:t>Perspectives on Modifications and Alterations on Modern Composite Airplanes</a:t>
                      </a:r>
                      <a:endParaRPr lang="en-US" sz="1600" dirty="0">
                        <a:effectLst/>
                        <a:latin typeface="Times New Roman"/>
                        <a:ea typeface="Times New Roman"/>
                      </a:endParaRPr>
                    </a:p>
                  </a:txBody>
                  <a:tcPr marL="68580" marR="68580" marT="0" marB="0">
                    <a:solidFill>
                      <a:srgbClr val="F3F9FA"/>
                    </a:solidFill>
                  </a:tcPr>
                </a:tc>
                <a:tc>
                  <a:txBody>
                    <a:bodyPr/>
                    <a:lstStyle/>
                    <a:p>
                      <a:pPr marL="0" marR="0">
                        <a:spcBef>
                          <a:spcPts val="0"/>
                        </a:spcBef>
                        <a:spcAft>
                          <a:spcPts val="0"/>
                        </a:spcAft>
                      </a:pPr>
                      <a:r>
                        <a:rPr lang="en-US" sz="1600" dirty="0" smtClean="0">
                          <a:effectLst/>
                        </a:rPr>
                        <a:t>Paul </a:t>
                      </a:r>
                      <a:r>
                        <a:rPr lang="en-US" sz="1600" dirty="0" err="1" smtClean="0">
                          <a:effectLst/>
                        </a:rPr>
                        <a:t>Brey</a:t>
                      </a:r>
                      <a:r>
                        <a:rPr lang="en-US" sz="1600" dirty="0" smtClean="0">
                          <a:effectLst/>
                        </a:rPr>
                        <a:t>, Consultant</a:t>
                      </a:r>
                      <a:endParaRPr lang="en-US" sz="1600" dirty="0">
                        <a:effectLst/>
                        <a:latin typeface="Times New Roman"/>
                        <a:ea typeface="Times New Roman"/>
                      </a:endParaRPr>
                    </a:p>
                  </a:txBody>
                  <a:tcPr marL="68580" marR="68580" marT="0" marB="0">
                    <a:solidFill>
                      <a:srgbClr val="F3F9FA"/>
                    </a:solidFill>
                  </a:tcPr>
                </a:tc>
              </a:tr>
              <a:tr h="638294">
                <a:tc>
                  <a:txBody>
                    <a:bodyPr/>
                    <a:lstStyle/>
                    <a:p>
                      <a:pPr marL="0" marR="0">
                        <a:spcBef>
                          <a:spcPts val="0"/>
                        </a:spcBef>
                        <a:spcAft>
                          <a:spcPts val="0"/>
                        </a:spcAft>
                      </a:pPr>
                      <a:r>
                        <a:rPr lang="en-US" sz="1600">
                          <a:effectLst/>
                        </a:rPr>
                        <a:t>9:00 – 9:45</a:t>
                      </a:r>
                      <a:endParaRPr lang="en-US" sz="1600">
                        <a:effectLst/>
                        <a:latin typeface="Times New Roman"/>
                        <a:ea typeface="Times New Roman"/>
                      </a:endParaRPr>
                    </a:p>
                  </a:txBody>
                  <a:tcPr marL="68580" marR="68580" marT="0" marB="0"/>
                </a:tc>
                <a:tc>
                  <a:txBody>
                    <a:bodyPr/>
                    <a:lstStyle/>
                    <a:p>
                      <a:pPr marL="0" marR="0">
                        <a:spcBef>
                          <a:spcPts val="0"/>
                        </a:spcBef>
                        <a:spcAft>
                          <a:spcPts val="0"/>
                        </a:spcAft>
                      </a:pPr>
                      <a:r>
                        <a:rPr lang="en-US" sz="1600" kern="1200" dirty="0" smtClean="0">
                          <a:solidFill>
                            <a:schemeClr val="dk1"/>
                          </a:solidFill>
                          <a:effectLst/>
                          <a:latin typeface="+mn-lt"/>
                          <a:ea typeface="+mn-ea"/>
                          <a:cs typeface="+mn-cs"/>
                        </a:rPr>
                        <a:t>An experimental presentation on the effects of poor design or implementation of modifications involving composite materials</a:t>
                      </a:r>
                      <a:endParaRPr lang="en-US" sz="1600" dirty="0">
                        <a:effectLst/>
                        <a:latin typeface="Times New Roman"/>
                        <a:ea typeface="Times New Roman"/>
                      </a:endParaRPr>
                    </a:p>
                  </a:txBody>
                  <a:tcPr marL="68580" marR="68580" marT="0" marB="0"/>
                </a:tc>
                <a:tc>
                  <a:txBody>
                    <a:bodyPr/>
                    <a:lstStyle/>
                    <a:p>
                      <a:pPr marL="0" marR="0">
                        <a:spcBef>
                          <a:spcPts val="0"/>
                        </a:spcBef>
                        <a:spcAft>
                          <a:spcPts val="0"/>
                        </a:spcAft>
                      </a:pPr>
                      <a:r>
                        <a:rPr lang="en-US" sz="1600" dirty="0" smtClean="0">
                          <a:effectLst/>
                        </a:rPr>
                        <a:t>Yeow Ng, NIAR</a:t>
                      </a:r>
                      <a:endParaRPr lang="en-US" sz="1600" dirty="0">
                        <a:effectLst/>
                        <a:latin typeface="Times New Roman"/>
                        <a:ea typeface="Times New Roman"/>
                      </a:endParaRPr>
                    </a:p>
                  </a:txBody>
                  <a:tcPr marL="68580" marR="68580" marT="0" marB="0"/>
                </a:tc>
              </a:tr>
              <a:tr h="209756">
                <a:tc>
                  <a:txBody>
                    <a:bodyPr/>
                    <a:lstStyle/>
                    <a:p>
                      <a:pPr marL="0" marR="0">
                        <a:spcBef>
                          <a:spcPts val="0"/>
                        </a:spcBef>
                        <a:spcAft>
                          <a:spcPts val="0"/>
                        </a:spcAft>
                      </a:pPr>
                      <a:r>
                        <a:rPr lang="en-US" sz="1600">
                          <a:effectLst/>
                        </a:rPr>
                        <a:t>9:45 – 10:00 </a:t>
                      </a:r>
                      <a:endParaRPr lang="en-US" sz="1600">
                        <a:effectLst/>
                        <a:latin typeface="Times New Roman"/>
                        <a:ea typeface="Times New Roman"/>
                      </a:endParaRPr>
                    </a:p>
                  </a:txBody>
                  <a:tcPr marL="68580" marR="68580" marT="0" marB="0"/>
                </a:tc>
                <a:tc gridSpan="2">
                  <a:txBody>
                    <a:bodyPr/>
                    <a:lstStyle/>
                    <a:p>
                      <a:pPr marL="0" marR="0">
                        <a:spcBef>
                          <a:spcPts val="0"/>
                        </a:spcBef>
                        <a:spcAft>
                          <a:spcPts val="0"/>
                        </a:spcAft>
                      </a:pPr>
                      <a:r>
                        <a:rPr lang="en-US" sz="1600" dirty="0" smtClean="0">
                          <a:effectLst/>
                        </a:rPr>
                        <a:t>Break</a:t>
                      </a:r>
                      <a:r>
                        <a:rPr lang="en-US" sz="1600" dirty="0">
                          <a:effectLst/>
                        </a:rPr>
                        <a:t> </a:t>
                      </a:r>
                      <a:endParaRPr lang="en-US" sz="1600" dirty="0">
                        <a:effectLst/>
                        <a:latin typeface="Times New Roman"/>
                        <a:ea typeface="Times New Roman"/>
                      </a:endParaRPr>
                    </a:p>
                  </a:txBody>
                  <a:tcPr marL="68580" marR="68580" marT="0" marB="0"/>
                </a:tc>
                <a:tc hMerge="1">
                  <a:txBody>
                    <a:bodyPr/>
                    <a:lstStyle/>
                    <a:p>
                      <a:endParaRPr lang="en-US"/>
                    </a:p>
                  </a:txBody>
                  <a:tcPr/>
                </a:tc>
              </a:tr>
              <a:tr h="419514">
                <a:tc>
                  <a:txBody>
                    <a:bodyPr/>
                    <a:lstStyle/>
                    <a:p>
                      <a:pPr marL="0" marR="0">
                        <a:spcBef>
                          <a:spcPts val="0"/>
                        </a:spcBef>
                        <a:spcAft>
                          <a:spcPts val="0"/>
                        </a:spcAft>
                      </a:pPr>
                      <a:r>
                        <a:rPr lang="en-US" sz="1600">
                          <a:effectLst/>
                        </a:rPr>
                        <a:t>10:00 – 10:30</a:t>
                      </a:r>
                      <a:endParaRPr lang="en-US" sz="1600">
                        <a:effectLst/>
                        <a:latin typeface="Times New Roman"/>
                        <a:ea typeface="Times New Roman"/>
                      </a:endParaRPr>
                    </a:p>
                  </a:txBody>
                  <a:tcPr marL="68580" marR="68580" marT="0" marB="0"/>
                </a:tc>
                <a:tc>
                  <a:txBody>
                    <a:bodyPr/>
                    <a:lstStyle/>
                    <a:p>
                      <a:pPr marL="0" marR="0">
                        <a:spcBef>
                          <a:spcPts val="0"/>
                        </a:spcBef>
                        <a:spcAft>
                          <a:spcPts val="0"/>
                        </a:spcAft>
                      </a:pPr>
                      <a:r>
                        <a:rPr lang="en-US" sz="1600" kern="1200" dirty="0" smtClean="0">
                          <a:solidFill>
                            <a:schemeClr val="dk1"/>
                          </a:solidFill>
                          <a:effectLst/>
                          <a:latin typeface="+mn-lt"/>
                          <a:ea typeface="+mn-ea"/>
                          <a:cs typeface="+mn-cs"/>
                        </a:rPr>
                        <a:t>Design and</a:t>
                      </a:r>
                      <a:r>
                        <a:rPr lang="en-US" sz="1600" kern="1200" baseline="0" dirty="0" smtClean="0">
                          <a:solidFill>
                            <a:schemeClr val="dk1"/>
                          </a:solidFill>
                          <a:effectLst/>
                          <a:latin typeface="+mn-lt"/>
                          <a:ea typeface="+mn-ea"/>
                          <a:cs typeface="+mn-cs"/>
                        </a:rPr>
                        <a:t> Process Guidelines for Helicopter Structural Modifications</a:t>
                      </a:r>
                      <a:endParaRPr lang="en-US" sz="1600" dirty="0">
                        <a:effectLst/>
                        <a:latin typeface="Times New Roman"/>
                        <a:ea typeface="Times New Roman"/>
                      </a:endParaRPr>
                    </a:p>
                  </a:txBody>
                  <a:tcPr marL="68580" marR="68580" marT="0" marB="0"/>
                </a:tc>
                <a:tc>
                  <a:txBody>
                    <a:bodyPr/>
                    <a:lstStyle/>
                    <a:p>
                      <a:pPr marL="0" marR="0">
                        <a:spcBef>
                          <a:spcPts val="0"/>
                        </a:spcBef>
                        <a:spcAft>
                          <a:spcPts val="0"/>
                        </a:spcAft>
                      </a:pPr>
                      <a:r>
                        <a:rPr lang="en-US" sz="1600" dirty="0" smtClean="0">
                          <a:effectLst/>
                        </a:rPr>
                        <a:t>DJ Reddy, Consultant</a:t>
                      </a:r>
                      <a:endParaRPr lang="en-US" sz="1600" dirty="0">
                        <a:effectLst/>
                        <a:latin typeface="Times New Roman"/>
                        <a:ea typeface="Times New Roman"/>
                      </a:endParaRPr>
                    </a:p>
                  </a:txBody>
                  <a:tcPr marL="68580" marR="68580" marT="0" marB="0"/>
                </a:tc>
              </a:tr>
              <a:tr h="563880">
                <a:tc>
                  <a:txBody>
                    <a:bodyPr/>
                    <a:lstStyle/>
                    <a:p>
                      <a:pPr marL="0" marR="0">
                        <a:spcBef>
                          <a:spcPts val="0"/>
                        </a:spcBef>
                        <a:spcAft>
                          <a:spcPts val="0"/>
                        </a:spcAft>
                      </a:pPr>
                      <a:r>
                        <a:rPr lang="en-US" sz="1600">
                          <a:effectLst/>
                        </a:rPr>
                        <a:t>10:30 – 11:00</a:t>
                      </a:r>
                      <a:endParaRPr lang="en-US" sz="1600">
                        <a:effectLst/>
                        <a:latin typeface="Times New Roman"/>
                        <a:ea typeface="Times New Roman"/>
                      </a:endParaRPr>
                    </a:p>
                  </a:txBody>
                  <a:tcPr marL="68580" marR="68580" marT="0" marB="0"/>
                </a:tc>
                <a:tc>
                  <a:txBody>
                    <a:bodyPr/>
                    <a:lstStyle/>
                    <a:p>
                      <a:pPr marL="0" marR="0">
                        <a:spcBef>
                          <a:spcPts val="0"/>
                        </a:spcBef>
                        <a:spcAft>
                          <a:spcPts val="0"/>
                        </a:spcAft>
                      </a:pPr>
                      <a:r>
                        <a:rPr lang="en-US" sz="1600" dirty="0">
                          <a:effectLst/>
                        </a:rPr>
                        <a:t>Requirements for Modifications to Composite Structure</a:t>
                      </a:r>
                      <a:endParaRPr lang="en-US" sz="1600" dirty="0">
                        <a:effectLst/>
                        <a:latin typeface="Times New Roman"/>
                        <a:ea typeface="Times New Roman"/>
                      </a:endParaRPr>
                    </a:p>
                  </a:txBody>
                  <a:tcPr marL="68580" marR="68580" marT="0" marB="0">
                    <a:solidFill>
                      <a:srgbClr val="E7F3F4"/>
                    </a:solidFill>
                  </a:tcPr>
                </a:tc>
                <a:tc>
                  <a:txBody>
                    <a:bodyPr/>
                    <a:lstStyle/>
                    <a:p>
                      <a:pPr marL="0" marR="0">
                        <a:spcBef>
                          <a:spcPts val="0"/>
                        </a:spcBef>
                        <a:spcAft>
                          <a:spcPts val="0"/>
                        </a:spcAft>
                      </a:pPr>
                      <a:r>
                        <a:rPr lang="en-US" sz="1600" dirty="0" smtClean="0">
                          <a:solidFill>
                            <a:schemeClr val="tx1"/>
                          </a:solidFill>
                          <a:effectLst/>
                        </a:rPr>
                        <a:t>Barry Schroeder, Airbus and </a:t>
                      </a:r>
                      <a:r>
                        <a:rPr lang="en-US" sz="1600" kern="1200" dirty="0" err="1" smtClean="0">
                          <a:solidFill>
                            <a:schemeClr val="dk1"/>
                          </a:solidFill>
                          <a:effectLst/>
                          <a:latin typeface="+mn-lt"/>
                          <a:ea typeface="+mn-ea"/>
                          <a:cs typeface="+mn-cs"/>
                        </a:rPr>
                        <a:t>Surendra</a:t>
                      </a:r>
                      <a:r>
                        <a:rPr lang="en-US" sz="1600" kern="1200" dirty="0" smtClean="0">
                          <a:solidFill>
                            <a:schemeClr val="dk1"/>
                          </a:solidFill>
                          <a:effectLst/>
                          <a:latin typeface="+mn-lt"/>
                          <a:ea typeface="+mn-ea"/>
                          <a:cs typeface="+mn-cs"/>
                        </a:rPr>
                        <a:t> </a:t>
                      </a:r>
                      <a:r>
                        <a:rPr lang="en-US" sz="1600" kern="1200" dirty="0" err="1" smtClean="0">
                          <a:solidFill>
                            <a:schemeClr val="dk1"/>
                          </a:solidFill>
                          <a:effectLst/>
                          <a:latin typeface="+mn-lt"/>
                          <a:ea typeface="+mn-ea"/>
                          <a:cs typeface="+mn-cs"/>
                        </a:rPr>
                        <a:t>Rajpal</a:t>
                      </a:r>
                      <a:r>
                        <a:rPr lang="en-US" sz="1600" kern="1200" dirty="0" smtClean="0">
                          <a:solidFill>
                            <a:schemeClr val="dk1"/>
                          </a:solidFill>
                          <a:effectLst/>
                          <a:latin typeface="+mn-lt"/>
                          <a:ea typeface="+mn-ea"/>
                          <a:cs typeface="+mn-cs"/>
                        </a:rPr>
                        <a:t>, Boeing </a:t>
                      </a:r>
                      <a:endParaRPr lang="en-US" sz="1600" dirty="0">
                        <a:solidFill>
                          <a:schemeClr val="tx1"/>
                        </a:solidFill>
                        <a:effectLst/>
                        <a:latin typeface="Times New Roman"/>
                        <a:ea typeface="Times New Roman"/>
                      </a:endParaRPr>
                    </a:p>
                  </a:txBody>
                  <a:tcPr marL="68580" marR="68580" marT="0" marB="0">
                    <a:solidFill>
                      <a:srgbClr val="E7F3F4"/>
                    </a:solidFill>
                  </a:tcPr>
                </a:tc>
              </a:tr>
              <a:tr h="419514">
                <a:tc>
                  <a:txBody>
                    <a:bodyPr/>
                    <a:lstStyle/>
                    <a:p>
                      <a:pPr marL="0" marR="0">
                        <a:spcBef>
                          <a:spcPts val="0"/>
                        </a:spcBef>
                        <a:spcAft>
                          <a:spcPts val="0"/>
                        </a:spcAft>
                      </a:pPr>
                      <a:r>
                        <a:rPr lang="en-US" sz="1600">
                          <a:effectLst/>
                        </a:rPr>
                        <a:t>11:00 – 11:30</a:t>
                      </a:r>
                      <a:endParaRPr lang="en-US" sz="1600">
                        <a:effectLst/>
                        <a:latin typeface="Times New Roman"/>
                        <a:ea typeface="Times New Roman"/>
                      </a:endParaRPr>
                    </a:p>
                  </a:txBody>
                  <a:tcPr marL="68580" marR="68580" marT="0" marB="0"/>
                </a:tc>
                <a:tc>
                  <a:txBody>
                    <a:bodyPr/>
                    <a:lstStyle/>
                    <a:p>
                      <a:pPr marL="0" marR="0">
                        <a:spcBef>
                          <a:spcPts val="0"/>
                        </a:spcBef>
                        <a:spcAft>
                          <a:spcPts val="0"/>
                        </a:spcAft>
                      </a:pPr>
                      <a:r>
                        <a:rPr lang="en-US" sz="1600" dirty="0">
                          <a:effectLst/>
                        </a:rPr>
                        <a:t>Requirements for Modifications to Composite Structure</a:t>
                      </a:r>
                      <a:endParaRPr lang="en-US" sz="1600" dirty="0">
                        <a:effectLst/>
                        <a:latin typeface="Times New Roman"/>
                        <a:ea typeface="Times New Roman"/>
                      </a:endParaRPr>
                    </a:p>
                  </a:txBody>
                  <a:tcPr marL="68580" marR="68580" marT="0" marB="0">
                    <a:solidFill>
                      <a:srgbClr val="F3F9FA"/>
                    </a:solidFill>
                  </a:tcPr>
                </a:tc>
                <a:tc>
                  <a:txBody>
                    <a:bodyPr/>
                    <a:lstStyle/>
                    <a:p>
                      <a:pPr marL="0" marR="0">
                        <a:spcBef>
                          <a:spcPts val="0"/>
                        </a:spcBef>
                        <a:spcAft>
                          <a:spcPts val="0"/>
                        </a:spcAft>
                      </a:pPr>
                      <a:r>
                        <a:rPr lang="en-US" sz="1600" dirty="0" smtClean="0">
                          <a:effectLst/>
                        </a:rPr>
                        <a:t>Eric</a:t>
                      </a:r>
                      <a:r>
                        <a:rPr lang="en-US" sz="1600" baseline="0" dirty="0" smtClean="0">
                          <a:effectLst/>
                        </a:rPr>
                        <a:t> Chesmar, United Airlines</a:t>
                      </a:r>
                      <a:endParaRPr lang="en-US" sz="1600" dirty="0">
                        <a:effectLst/>
                        <a:latin typeface="Times New Roman"/>
                        <a:ea typeface="Times New Roman"/>
                      </a:endParaRPr>
                    </a:p>
                  </a:txBody>
                  <a:tcPr marL="68580" marR="68580" marT="0" marB="0">
                    <a:solidFill>
                      <a:srgbClr val="F3F9FA"/>
                    </a:solidFill>
                  </a:tcPr>
                </a:tc>
              </a:tr>
              <a:tr h="335280">
                <a:tc>
                  <a:txBody>
                    <a:bodyPr/>
                    <a:lstStyle/>
                    <a:p>
                      <a:pPr marL="0" marR="0">
                        <a:spcBef>
                          <a:spcPts val="0"/>
                        </a:spcBef>
                        <a:spcAft>
                          <a:spcPts val="0"/>
                        </a:spcAft>
                      </a:pPr>
                      <a:r>
                        <a:rPr lang="en-US" sz="1600">
                          <a:effectLst/>
                        </a:rPr>
                        <a:t>11:30 – 12:00 </a:t>
                      </a:r>
                      <a:endParaRPr lang="en-US" sz="1600">
                        <a:effectLst/>
                        <a:latin typeface="Times New Roman"/>
                        <a:ea typeface="Times New Roman"/>
                      </a:endParaRPr>
                    </a:p>
                  </a:txBody>
                  <a:tcPr marL="68580" marR="68580" marT="0" marB="0"/>
                </a:tc>
                <a:tc>
                  <a:txBody>
                    <a:bodyPr/>
                    <a:lstStyle/>
                    <a:p>
                      <a:pPr marL="0" marR="0">
                        <a:spcBef>
                          <a:spcPts val="0"/>
                        </a:spcBef>
                        <a:spcAft>
                          <a:spcPts val="0"/>
                        </a:spcAft>
                      </a:pPr>
                      <a:r>
                        <a:rPr lang="en-US" sz="1600" dirty="0">
                          <a:effectLst/>
                        </a:rPr>
                        <a:t>Moderated Discussion</a:t>
                      </a:r>
                      <a:endParaRPr lang="en-US" sz="1600" dirty="0">
                        <a:effectLst/>
                        <a:latin typeface="Times New Roman"/>
                        <a:ea typeface="Times New Roman"/>
                      </a:endParaRPr>
                    </a:p>
                  </a:txBody>
                  <a:tcPr marL="68580" marR="68580" marT="0" marB="0"/>
                </a:tc>
                <a:tc>
                  <a:txBody>
                    <a:bodyPr/>
                    <a:lstStyle/>
                    <a:p>
                      <a:pPr marL="0" marR="0">
                        <a:spcBef>
                          <a:spcPts val="0"/>
                        </a:spcBef>
                        <a:spcAft>
                          <a:spcPts val="0"/>
                        </a:spcAft>
                      </a:pPr>
                      <a:r>
                        <a:rPr lang="en-US" sz="1600" dirty="0" smtClean="0">
                          <a:effectLst/>
                        </a:rPr>
                        <a:t>Larry Ilcewicz, FAA</a:t>
                      </a:r>
                      <a:endParaRPr lang="en-US" sz="1600" dirty="0">
                        <a:effectLst/>
                        <a:latin typeface="Times New Roman"/>
                        <a:ea typeface="Times New Roman"/>
                      </a:endParaRPr>
                    </a:p>
                  </a:txBody>
                  <a:tcPr marL="68580" marR="68580" marT="0" marB="0"/>
                </a:tc>
              </a:tr>
              <a:tr h="209756">
                <a:tc>
                  <a:txBody>
                    <a:bodyPr/>
                    <a:lstStyle/>
                    <a:p>
                      <a:pPr marL="0" marR="0">
                        <a:spcBef>
                          <a:spcPts val="0"/>
                        </a:spcBef>
                        <a:spcAft>
                          <a:spcPts val="0"/>
                        </a:spcAft>
                      </a:pPr>
                      <a:r>
                        <a:rPr lang="en-US" sz="1600">
                          <a:effectLst/>
                        </a:rPr>
                        <a:t>12:00 – 1:00 </a:t>
                      </a:r>
                      <a:endParaRPr lang="en-US" sz="1600">
                        <a:effectLst/>
                        <a:latin typeface="Times New Roman"/>
                        <a:ea typeface="Times New Roman"/>
                      </a:endParaRPr>
                    </a:p>
                  </a:txBody>
                  <a:tcPr marL="68580" marR="68580" marT="0" marB="0"/>
                </a:tc>
                <a:tc gridSpan="2">
                  <a:txBody>
                    <a:bodyPr/>
                    <a:lstStyle/>
                    <a:p>
                      <a:pPr marL="0" marR="0">
                        <a:spcBef>
                          <a:spcPts val="0"/>
                        </a:spcBef>
                        <a:spcAft>
                          <a:spcPts val="0"/>
                        </a:spcAft>
                      </a:pPr>
                      <a:r>
                        <a:rPr lang="en-US" sz="1600" dirty="0" smtClean="0">
                          <a:effectLst/>
                        </a:rPr>
                        <a:t>Lunch</a:t>
                      </a:r>
                      <a:r>
                        <a:rPr lang="en-US" sz="1600" dirty="0">
                          <a:effectLst/>
                        </a:rPr>
                        <a:t> </a:t>
                      </a:r>
                      <a:endParaRPr lang="en-US" sz="1600" dirty="0">
                        <a:effectLst/>
                        <a:latin typeface="Times New Roman"/>
                        <a:ea typeface="Times New Roman"/>
                      </a:endParaRPr>
                    </a:p>
                  </a:txBody>
                  <a:tcPr marL="68580" marR="68580" marT="0" marB="0"/>
                </a:tc>
                <a:tc hMerge="1">
                  <a:txBody>
                    <a:bodyPr/>
                    <a:lstStyle/>
                    <a:p>
                      <a:endParaRPr lang="en-US"/>
                    </a:p>
                  </a:txBody>
                  <a:tcPr/>
                </a:tc>
              </a:tr>
            </a:tbl>
          </a:graphicData>
        </a:graphic>
      </p:graphicFrame>
      <p:sp>
        <p:nvSpPr>
          <p:cNvPr id="3" name="Title 2"/>
          <p:cNvSpPr>
            <a:spLocks noGrp="1"/>
          </p:cNvSpPr>
          <p:nvPr>
            <p:ph type="title"/>
          </p:nvPr>
        </p:nvSpPr>
        <p:spPr/>
        <p:txBody>
          <a:bodyPr/>
          <a:lstStyle/>
          <a:p>
            <a:r>
              <a:rPr lang="en-US" dirty="0" smtClean="0"/>
              <a:t>Workshop Agenda</a:t>
            </a:r>
            <a:endParaRPr lang="en-US" dirty="0"/>
          </a:p>
        </p:txBody>
      </p:sp>
      <p:sp>
        <p:nvSpPr>
          <p:cNvPr id="6" name="Rectangle 1"/>
          <p:cNvSpPr>
            <a:spLocks noChangeArrowheads="1"/>
          </p:cNvSpPr>
          <p:nvPr/>
        </p:nvSpPr>
        <p:spPr bwMode="auto">
          <a:xfrm>
            <a:off x="5715000" y="533400"/>
            <a:ext cx="211493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Wednesday, July 20</a:t>
            </a:r>
            <a:endParaRPr kumimoji="0" lang="en-US" altLang="en-US" sz="24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8309005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925731541"/>
              </p:ext>
            </p:extLst>
          </p:nvPr>
        </p:nvGraphicFramePr>
        <p:xfrm>
          <a:off x="609600" y="990600"/>
          <a:ext cx="7924800" cy="5066197"/>
        </p:xfrm>
        <a:graphic>
          <a:graphicData uri="http://schemas.openxmlformats.org/drawingml/2006/table">
            <a:tbl>
              <a:tblPr firstRow="1" firstCol="1" bandRow="1">
                <a:tableStyleId>{5C22544A-7EE6-4342-B048-85BDC9FD1C3A}</a:tableStyleId>
              </a:tblPr>
              <a:tblGrid>
                <a:gridCol w="1465766"/>
                <a:gridCol w="4401634"/>
                <a:gridCol w="2057400"/>
              </a:tblGrid>
              <a:tr h="369964">
                <a:tc>
                  <a:txBody>
                    <a:bodyPr/>
                    <a:lstStyle/>
                    <a:p>
                      <a:pPr marL="0" marR="0" algn="ctr">
                        <a:spcBef>
                          <a:spcPts val="0"/>
                        </a:spcBef>
                        <a:spcAft>
                          <a:spcPts val="0"/>
                        </a:spcAft>
                      </a:pPr>
                      <a:r>
                        <a:rPr lang="en-US" sz="1600" dirty="0">
                          <a:effectLst/>
                        </a:rPr>
                        <a:t>Time</a:t>
                      </a:r>
                      <a:endParaRPr lang="en-US" sz="16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1600" dirty="0">
                          <a:effectLst/>
                        </a:rPr>
                        <a:t>Subject</a:t>
                      </a:r>
                      <a:endParaRPr lang="en-US" sz="16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1600" dirty="0" smtClean="0">
                          <a:effectLst/>
                        </a:rPr>
                        <a:t>Speaker</a:t>
                      </a:r>
                      <a:endParaRPr lang="en-US" sz="1600" dirty="0">
                        <a:effectLst/>
                        <a:latin typeface="Times New Roman"/>
                        <a:ea typeface="Times New Roman"/>
                      </a:endParaRPr>
                    </a:p>
                  </a:txBody>
                  <a:tcPr marL="68580" marR="68580" marT="0" marB="0"/>
                </a:tc>
              </a:tr>
              <a:tr h="369964">
                <a:tc gridSpan="3">
                  <a:txBody>
                    <a:bodyPr/>
                    <a:lstStyle/>
                    <a:p>
                      <a:pPr marL="0" marR="0" algn="ctr">
                        <a:spcBef>
                          <a:spcPts val="0"/>
                        </a:spcBef>
                        <a:spcAft>
                          <a:spcPts val="0"/>
                        </a:spcAft>
                      </a:pPr>
                      <a:r>
                        <a:rPr lang="en-US" sz="1600" dirty="0">
                          <a:effectLst/>
                        </a:rPr>
                        <a:t>Session 4: Special Subjects</a:t>
                      </a:r>
                      <a:endParaRPr lang="en-US" sz="1600" dirty="0">
                        <a:effectLst/>
                        <a:latin typeface="Times New Roman"/>
                        <a:ea typeface="Times New Roman"/>
                      </a:endParaRPr>
                    </a:p>
                  </a:txBody>
                  <a:tcPr marL="68580" marR="68580" marT="0" marB="0"/>
                </a:tc>
                <a:tc hMerge="1">
                  <a:txBody>
                    <a:bodyPr/>
                    <a:lstStyle/>
                    <a:p>
                      <a:endParaRPr lang="en-US"/>
                    </a:p>
                  </a:txBody>
                  <a:tcPr/>
                </a:tc>
                <a:tc hMerge="1">
                  <a:txBody>
                    <a:bodyPr/>
                    <a:lstStyle/>
                    <a:p>
                      <a:endParaRPr lang="en-US"/>
                    </a:p>
                  </a:txBody>
                  <a:tcPr/>
                </a:tc>
              </a:tr>
              <a:tr h="961907">
                <a:tc>
                  <a:txBody>
                    <a:bodyPr/>
                    <a:lstStyle/>
                    <a:p>
                      <a:pPr marL="0" marR="0">
                        <a:spcBef>
                          <a:spcPts val="0"/>
                        </a:spcBef>
                        <a:spcAft>
                          <a:spcPts val="0"/>
                        </a:spcAft>
                      </a:pPr>
                      <a:r>
                        <a:rPr lang="en-US" sz="1600" dirty="0">
                          <a:effectLst/>
                          <a:latin typeface="+mn-lt"/>
                        </a:rPr>
                        <a:t>1:00 – </a:t>
                      </a:r>
                      <a:r>
                        <a:rPr lang="en-US" sz="1600" dirty="0" smtClean="0">
                          <a:effectLst/>
                          <a:latin typeface="+mn-lt"/>
                        </a:rPr>
                        <a:t>1:40</a:t>
                      </a:r>
                      <a:endParaRPr lang="en-US" sz="1600" dirty="0">
                        <a:effectLst/>
                        <a:latin typeface="+mn-lt"/>
                        <a:ea typeface="Times New Roman"/>
                      </a:endParaRPr>
                    </a:p>
                  </a:txBody>
                  <a:tcPr marL="68580" marR="68580" marT="0" marB="0"/>
                </a:tc>
                <a:tc>
                  <a:txBody>
                    <a:bodyPr/>
                    <a:lstStyle/>
                    <a:p>
                      <a:pPr marL="0" marR="0">
                        <a:spcBef>
                          <a:spcPts val="0"/>
                        </a:spcBef>
                        <a:spcAft>
                          <a:spcPts val="0"/>
                        </a:spcAft>
                      </a:pPr>
                      <a:r>
                        <a:rPr lang="en-US" sz="1600" kern="1200" dirty="0" smtClean="0">
                          <a:solidFill>
                            <a:schemeClr val="dk1"/>
                          </a:solidFill>
                          <a:effectLst/>
                          <a:latin typeface="+mn-lt"/>
                          <a:ea typeface="+mn-ea"/>
                          <a:cs typeface="+mn-cs"/>
                        </a:rPr>
                        <a:t>Repair and Modification of Primary Composite Structural Components - Substantiation Complexities </a:t>
                      </a:r>
                      <a:r>
                        <a:rPr lang="en-US" sz="1600" kern="1200" smtClean="0">
                          <a:solidFill>
                            <a:schemeClr val="dk1"/>
                          </a:solidFill>
                          <a:effectLst/>
                          <a:latin typeface="+mn-lt"/>
                          <a:ea typeface="+mn-ea"/>
                          <a:cs typeface="+mn-cs"/>
                        </a:rPr>
                        <a:t>for Non-OEMs </a:t>
                      </a:r>
                      <a:r>
                        <a:rPr lang="en-US" sz="1600" kern="1200" dirty="0" smtClean="0">
                          <a:solidFill>
                            <a:schemeClr val="dk1"/>
                          </a:solidFill>
                          <a:effectLst/>
                          <a:latin typeface="+mn-lt"/>
                          <a:ea typeface="+mn-ea"/>
                          <a:cs typeface="+mn-cs"/>
                        </a:rPr>
                        <a:t>Within the Scope of both Field Approvals and STC Projects</a:t>
                      </a:r>
                      <a:endParaRPr lang="en-US" sz="1600" dirty="0">
                        <a:effectLst/>
                        <a:latin typeface="+mn-lt"/>
                        <a:ea typeface="Times New Roman"/>
                      </a:endParaRPr>
                    </a:p>
                  </a:txBody>
                  <a:tcPr marL="68580" marR="68580" marT="0" marB="0"/>
                </a:tc>
                <a:tc>
                  <a:txBody>
                    <a:bodyPr/>
                    <a:lstStyle/>
                    <a:p>
                      <a:pPr marL="0" marR="0">
                        <a:spcBef>
                          <a:spcPts val="0"/>
                        </a:spcBef>
                        <a:spcAft>
                          <a:spcPts val="0"/>
                        </a:spcAft>
                      </a:pPr>
                      <a:r>
                        <a:rPr lang="en-US" sz="1600" dirty="0" smtClean="0">
                          <a:effectLst/>
                          <a:latin typeface="+mn-lt"/>
                          <a:ea typeface="+mn-ea"/>
                        </a:rPr>
                        <a:t>Steve Forness, Air Flight Technical</a:t>
                      </a:r>
                      <a:endParaRPr lang="en-US" sz="1600" dirty="0">
                        <a:effectLst/>
                        <a:latin typeface="+mn-lt"/>
                        <a:ea typeface="Times New Roman"/>
                      </a:endParaRPr>
                    </a:p>
                  </a:txBody>
                  <a:tcPr marL="68580" marR="68580" marT="0" marB="0"/>
                </a:tc>
              </a:tr>
              <a:tr h="312154">
                <a:tc>
                  <a:txBody>
                    <a:bodyPr/>
                    <a:lstStyle/>
                    <a:p>
                      <a:pPr marL="0" marR="0">
                        <a:spcBef>
                          <a:spcPts val="0"/>
                        </a:spcBef>
                        <a:spcAft>
                          <a:spcPts val="0"/>
                        </a:spcAft>
                      </a:pPr>
                      <a:r>
                        <a:rPr lang="en-US" sz="1600" dirty="0" smtClean="0">
                          <a:effectLst/>
                          <a:latin typeface="+mn-lt"/>
                        </a:rPr>
                        <a:t>1:40 </a:t>
                      </a:r>
                      <a:r>
                        <a:rPr lang="en-US" sz="1600" dirty="0">
                          <a:effectLst/>
                          <a:latin typeface="+mn-lt"/>
                        </a:rPr>
                        <a:t>– 2:00</a:t>
                      </a:r>
                      <a:endParaRPr lang="en-US" sz="1600" dirty="0">
                        <a:effectLst/>
                        <a:latin typeface="+mn-lt"/>
                        <a:ea typeface="Times New Roman"/>
                      </a:endParaRPr>
                    </a:p>
                  </a:txBody>
                  <a:tcPr marL="68580" marR="68580" marT="0" marB="0"/>
                </a:tc>
                <a:tc>
                  <a:txBody>
                    <a:bodyPr/>
                    <a:lstStyle/>
                    <a:p>
                      <a:pPr marL="0" marR="0">
                        <a:spcBef>
                          <a:spcPts val="0"/>
                        </a:spcBef>
                        <a:spcAft>
                          <a:spcPts val="0"/>
                        </a:spcAft>
                      </a:pPr>
                      <a:r>
                        <a:rPr lang="en-US" sz="1800" kern="1200" dirty="0" smtClean="0">
                          <a:solidFill>
                            <a:schemeClr val="dk1"/>
                          </a:solidFill>
                          <a:effectLst/>
                          <a:latin typeface="+mn-lt"/>
                          <a:ea typeface="+mn-ea"/>
                          <a:cs typeface="+mn-cs"/>
                        </a:rPr>
                        <a:t>Background: Part 23, 21.9 NPRM</a:t>
                      </a:r>
                      <a:endParaRPr lang="en-US" sz="1600" dirty="0">
                        <a:effectLst/>
                        <a:latin typeface="+mn-lt"/>
                        <a:ea typeface="Times New Roman"/>
                      </a:endParaRPr>
                    </a:p>
                  </a:txBody>
                  <a:tcPr marL="68580" marR="68580" marT="0" marB="0">
                    <a:solidFill>
                      <a:srgbClr val="E7F3F4"/>
                    </a:solidFill>
                  </a:tcPr>
                </a:tc>
                <a:tc>
                  <a:txBody>
                    <a:bodyPr/>
                    <a:lstStyle/>
                    <a:p>
                      <a:pPr marL="0" marR="0">
                        <a:spcBef>
                          <a:spcPts val="0"/>
                        </a:spcBef>
                        <a:spcAft>
                          <a:spcPts val="0"/>
                        </a:spcAft>
                      </a:pPr>
                      <a:r>
                        <a:rPr lang="en-US" sz="1600" dirty="0" smtClean="0">
                          <a:effectLst/>
                          <a:latin typeface="+mn-lt"/>
                        </a:rPr>
                        <a:t>Lester Cheng, FAA</a:t>
                      </a:r>
                      <a:endParaRPr lang="en-US" sz="1600" dirty="0">
                        <a:effectLst/>
                        <a:latin typeface="+mn-lt"/>
                        <a:ea typeface="Times New Roman"/>
                      </a:endParaRPr>
                    </a:p>
                  </a:txBody>
                  <a:tcPr marL="68580" marR="68580" marT="0" marB="0"/>
                </a:tc>
              </a:tr>
              <a:tr h="721430">
                <a:tc>
                  <a:txBody>
                    <a:bodyPr/>
                    <a:lstStyle/>
                    <a:p>
                      <a:pPr marL="0" marR="0">
                        <a:spcBef>
                          <a:spcPts val="0"/>
                        </a:spcBef>
                        <a:spcAft>
                          <a:spcPts val="0"/>
                        </a:spcAft>
                      </a:pPr>
                      <a:r>
                        <a:rPr lang="en-US" sz="1600" dirty="0">
                          <a:effectLst/>
                          <a:latin typeface="+mn-lt"/>
                        </a:rPr>
                        <a:t>2:00 – 2:30 </a:t>
                      </a:r>
                      <a:endParaRPr lang="en-US" sz="1600" dirty="0">
                        <a:effectLst/>
                        <a:latin typeface="+mn-lt"/>
                        <a:ea typeface="Times New Roman"/>
                      </a:endParaRPr>
                    </a:p>
                  </a:txBody>
                  <a:tcPr marL="68580" marR="68580" marT="0" marB="0"/>
                </a:tc>
                <a:tc>
                  <a:txBody>
                    <a:bodyPr/>
                    <a:lstStyle/>
                    <a:p>
                      <a:pPr marL="0" marR="0">
                        <a:spcBef>
                          <a:spcPts val="0"/>
                        </a:spcBef>
                        <a:spcAft>
                          <a:spcPts val="0"/>
                        </a:spcAft>
                      </a:pPr>
                      <a:r>
                        <a:rPr lang="en-US" altLang="en-US" sz="1600" dirty="0" smtClean="0">
                          <a:latin typeface="+mn-lt"/>
                        </a:rPr>
                        <a:t>Limit of Validity, Repairs, </a:t>
                      </a:r>
                      <a:r>
                        <a:rPr lang="en-US" altLang="en-US" sz="1600" dirty="0" err="1" smtClean="0">
                          <a:latin typeface="+mn-lt"/>
                        </a:rPr>
                        <a:t>ModificatioAns</a:t>
                      </a:r>
                      <a:r>
                        <a:rPr lang="en-US" altLang="en-US" sz="1600" dirty="0" smtClean="0">
                          <a:latin typeface="+mn-lt"/>
                        </a:rPr>
                        <a:t>, Composites, and the Aviation Advisory Rulemaking Committee </a:t>
                      </a:r>
                      <a:endParaRPr lang="en-US" sz="1600" dirty="0">
                        <a:effectLst/>
                        <a:latin typeface="+mn-lt"/>
                        <a:ea typeface="Times New Roman"/>
                      </a:endParaRPr>
                    </a:p>
                  </a:txBody>
                  <a:tcPr marL="68580" marR="68580" marT="0" marB="0"/>
                </a:tc>
                <a:tc>
                  <a:txBody>
                    <a:bodyPr/>
                    <a:lstStyle/>
                    <a:p>
                      <a:pPr marL="0" marR="0">
                        <a:spcBef>
                          <a:spcPts val="0"/>
                        </a:spcBef>
                        <a:spcAft>
                          <a:spcPts val="0"/>
                        </a:spcAft>
                      </a:pPr>
                      <a:r>
                        <a:rPr lang="en-US" sz="1600" dirty="0" smtClean="0">
                          <a:effectLst/>
                          <a:latin typeface="+mn-lt"/>
                        </a:rPr>
                        <a:t>Walter Sippel, FAA</a:t>
                      </a:r>
                      <a:endParaRPr lang="en-US" sz="1600" dirty="0">
                        <a:effectLst/>
                        <a:latin typeface="+mn-lt"/>
                        <a:ea typeface="Times New Roman"/>
                      </a:endParaRPr>
                    </a:p>
                  </a:txBody>
                  <a:tcPr marL="68580" marR="68580" marT="0" marB="0"/>
                </a:tc>
              </a:tr>
              <a:tr h="480953">
                <a:tc>
                  <a:txBody>
                    <a:bodyPr/>
                    <a:lstStyle/>
                    <a:p>
                      <a:pPr marL="0" marR="0">
                        <a:spcBef>
                          <a:spcPts val="0"/>
                        </a:spcBef>
                        <a:spcAft>
                          <a:spcPts val="0"/>
                        </a:spcAft>
                      </a:pPr>
                      <a:r>
                        <a:rPr lang="en-US" sz="1600" dirty="0" smtClean="0">
                          <a:solidFill>
                            <a:schemeClr val="bg1"/>
                          </a:solidFill>
                          <a:effectLst/>
                          <a:latin typeface="+mn-lt"/>
                          <a:ea typeface="+mn-ea"/>
                        </a:rPr>
                        <a:t>2:30</a:t>
                      </a:r>
                      <a:r>
                        <a:rPr lang="en-US" sz="1600" baseline="0" dirty="0" smtClean="0">
                          <a:solidFill>
                            <a:schemeClr val="bg1"/>
                          </a:solidFill>
                          <a:effectLst/>
                          <a:latin typeface="+mn-lt"/>
                          <a:ea typeface="+mn-ea"/>
                        </a:rPr>
                        <a:t> – 3:10 </a:t>
                      </a:r>
                      <a:endParaRPr lang="en-US" sz="1600" dirty="0">
                        <a:solidFill>
                          <a:schemeClr val="bg1"/>
                        </a:solidFill>
                        <a:effectLst/>
                        <a:latin typeface="+mn-lt"/>
                        <a:ea typeface="Times New Roman"/>
                      </a:endParaRPr>
                    </a:p>
                  </a:txBody>
                  <a:tcPr marL="68580" marR="68580" marT="0" marB="0"/>
                </a:tc>
                <a:tc>
                  <a:txBody>
                    <a:bodyPr/>
                    <a:lstStyle/>
                    <a:p>
                      <a:pPr marL="0" marR="0">
                        <a:spcBef>
                          <a:spcPts val="0"/>
                        </a:spcBef>
                        <a:spcAft>
                          <a:spcPts val="0"/>
                        </a:spcAft>
                      </a:pPr>
                      <a:r>
                        <a:rPr lang="en-US" sz="1600" kern="1200" dirty="0" smtClean="0">
                          <a:solidFill>
                            <a:schemeClr val="dk1"/>
                          </a:solidFill>
                          <a:effectLst/>
                          <a:latin typeface="+mn-lt"/>
                          <a:ea typeface="+mn-ea"/>
                          <a:cs typeface="+mn-cs"/>
                        </a:rPr>
                        <a:t>The Impact of Electromagnetic Effects on Composite Structure Design and Repair</a:t>
                      </a:r>
                      <a:endParaRPr lang="en-US" sz="1600" dirty="0">
                        <a:effectLst/>
                        <a:latin typeface="+mn-lt"/>
                        <a:ea typeface="Times New Roman"/>
                      </a:endParaRPr>
                    </a:p>
                  </a:txBody>
                  <a:tcPr marL="68580" marR="68580" marT="0" marB="0"/>
                </a:tc>
                <a:tc>
                  <a:txBody>
                    <a:bodyPr/>
                    <a:lstStyle/>
                    <a:p>
                      <a:pPr marL="0" marR="0">
                        <a:spcBef>
                          <a:spcPts val="0"/>
                        </a:spcBef>
                        <a:spcAft>
                          <a:spcPts val="0"/>
                        </a:spcAft>
                      </a:pPr>
                      <a:r>
                        <a:rPr lang="en-US" sz="1600" i="0" dirty="0" smtClean="0">
                          <a:effectLst/>
                          <a:latin typeface="+mn-lt"/>
                          <a:ea typeface="Times New Roman"/>
                        </a:rPr>
                        <a:t>Billy Martin, NIAR</a:t>
                      </a:r>
                      <a:endParaRPr lang="en-US" sz="1600" i="0" dirty="0">
                        <a:effectLst/>
                        <a:latin typeface="+mn-lt"/>
                        <a:ea typeface="Times New Roman"/>
                      </a:endParaRPr>
                    </a:p>
                  </a:txBody>
                  <a:tcPr marL="68580" marR="68580" marT="0" marB="0"/>
                </a:tc>
              </a:tr>
              <a:tr h="315630">
                <a:tc>
                  <a:txBody>
                    <a:bodyPr/>
                    <a:lstStyle/>
                    <a:p>
                      <a:pPr marL="0" marR="0">
                        <a:spcBef>
                          <a:spcPts val="0"/>
                        </a:spcBef>
                        <a:spcAft>
                          <a:spcPts val="0"/>
                        </a:spcAft>
                      </a:pPr>
                      <a:r>
                        <a:rPr lang="en-US" sz="1600" dirty="0" smtClean="0">
                          <a:solidFill>
                            <a:schemeClr val="bg1"/>
                          </a:solidFill>
                          <a:effectLst/>
                          <a:latin typeface="+mn-lt"/>
                        </a:rPr>
                        <a:t>3:10 – 3:25</a:t>
                      </a:r>
                      <a:endParaRPr lang="en-US" sz="1600" dirty="0">
                        <a:solidFill>
                          <a:schemeClr val="bg1"/>
                        </a:solidFill>
                        <a:effectLst/>
                        <a:latin typeface="+mn-lt"/>
                        <a:ea typeface="Times New Roman"/>
                      </a:endParaRPr>
                    </a:p>
                  </a:txBody>
                  <a:tcPr marL="68580" marR="68580" marT="0" marB="0"/>
                </a:tc>
                <a:tc gridSpan="2">
                  <a:txBody>
                    <a:bodyPr/>
                    <a:lstStyle/>
                    <a:p>
                      <a:pPr marL="0" marR="0">
                        <a:spcBef>
                          <a:spcPts val="0"/>
                        </a:spcBef>
                        <a:spcAft>
                          <a:spcPts val="0"/>
                        </a:spcAft>
                      </a:pPr>
                      <a:r>
                        <a:rPr lang="en-US" sz="1600" dirty="0" smtClean="0">
                          <a:effectLst/>
                          <a:latin typeface="+mn-lt"/>
                        </a:rPr>
                        <a:t>Break </a:t>
                      </a:r>
                      <a:endParaRPr lang="en-US" sz="1600" dirty="0">
                        <a:effectLst/>
                        <a:latin typeface="+mn-lt"/>
                        <a:ea typeface="Times New Roman"/>
                      </a:endParaRPr>
                    </a:p>
                  </a:txBody>
                  <a:tcPr marL="68580" marR="68580" marT="0" marB="0"/>
                </a:tc>
                <a:tc hMerge="1">
                  <a:txBody>
                    <a:bodyPr/>
                    <a:lstStyle/>
                    <a:p>
                      <a:endParaRPr lang="en-US"/>
                    </a:p>
                  </a:txBody>
                  <a:tcPr/>
                </a:tc>
              </a:tr>
              <a:tr h="300596">
                <a:tc>
                  <a:txBody>
                    <a:bodyPr/>
                    <a:lstStyle/>
                    <a:p>
                      <a:pPr marL="0" marR="0">
                        <a:spcBef>
                          <a:spcPts val="0"/>
                        </a:spcBef>
                        <a:spcAft>
                          <a:spcPts val="0"/>
                        </a:spcAft>
                      </a:pPr>
                      <a:r>
                        <a:rPr lang="en-US" sz="1600" dirty="0" smtClean="0">
                          <a:solidFill>
                            <a:schemeClr val="bg1"/>
                          </a:solidFill>
                          <a:effectLst/>
                          <a:latin typeface="+mn-lt"/>
                        </a:rPr>
                        <a:t>3:25 – 3:45</a:t>
                      </a:r>
                      <a:endParaRPr lang="en-US" sz="1600" dirty="0">
                        <a:solidFill>
                          <a:schemeClr val="bg1"/>
                        </a:solidFill>
                        <a:effectLst/>
                        <a:latin typeface="+mn-lt"/>
                        <a:ea typeface="Times New Roman"/>
                      </a:endParaRPr>
                    </a:p>
                  </a:txBody>
                  <a:tcPr marL="68580" marR="68580" marT="0" marB="0"/>
                </a:tc>
                <a:tc>
                  <a:txBody>
                    <a:bodyPr/>
                    <a:lstStyle/>
                    <a:p>
                      <a:pPr marL="0" marR="0">
                        <a:spcBef>
                          <a:spcPts val="0"/>
                        </a:spcBef>
                        <a:spcAft>
                          <a:spcPts val="0"/>
                        </a:spcAft>
                      </a:pPr>
                      <a:r>
                        <a:rPr lang="en-US" sz="1600" dirty="0" smtClean="0">
                          <a:effectLst/>
                          <a:latin typeface="+mn-lt"/>
                        </a:rPr>
                        <a:t>Inspection Challenges</a:t>
                      </a:r>
                      <a:endParaRPr lang="en-US" sz="1600" dirty="0">
                        <a:effectLst/>
                        <a:latin typeface="+mn-lt"/>
                        <a:ea typeface="Times New Roman"/>
                      </a:endParaRPr>
                    </a:p>
                  </a:txBody>
                  <a:tcPr marL="68580" marR="68580" marT="0" marB="0"/>
                </a:tc>
                <a:tc>
                  <a:txBody>
                    <a:bodyPr/>
                    <a:lstStyle/>
                    <a:p>
                      <a:pPr marL="0" marR="0">
                        <a:spcBef>
                          <a:spcPts val="0"/>
                        </a:spcBef>
                        <a:spcAft>
                          <a:spcPts val="0"/>
                        </a:spcAft>
                      </a:pPr>
                      <a:r>
                        <a:rPr lang="en-US" sz="1600" dirty="0" smtClean="0">
                          <a:effectLst/>
                          <a:latin typeface="+mn-lt"/>
                        </a:rPr>
                        <a:t>Rusty Jones, FAA</a:t>
                      </a:r>
                      <a:endParaRPr lang="en-US" sz="1600" dirty="0">
                        <a:effectLst/>
                        <a:latin typeface="+mn-lt"/>
                        <a:ea typeface="Times New Roman"/>
                      </a:endParaRPr>
                    </a:p>
                  </a:txBody>
                  <a:tcPr marL="68580" marR="68580" marT="0" marB="0"/>
                </a:tc>
              </a:tr>
              <a:tr h="480953">
                <a:tc>
                  <a:txBody>
                    <a:bodyPr/>
                    <a:lstStyle/>
                    <a:p>
                      <a:pPr marL="0" marR="0">
                        <a:spcBef>
                          <a:spcPts val="0"/>
                        </a:spcBef>
                        <a:spcAft>
                          <a:spcPts val="0"/>
                        </a:spcAft>
                      </a:pPr>
                      <a:r>
                        <a:rPr lang="en-US" sz="1600" dirty="0" smtClean="0">
                          <a:effectLst/>
                          <a:latin typeface="+mn-lt"/>
                          <a:ea typeface="Times New Roman"/>
                        </a:rPr>
                        <a:t>3:45 – 4:15</a:t>
                      </a:r>
                      <a:r>
                        <a:rPr lang="en-US" sz="1600" baseline="0" dirty="0" smtClean="0">
                          <a:effectLst/>
                          <a:latin typeface="+mn-lt"/>
                          <a:ea typeface="Times New Roman"/>
                        </a:rPr>
                        <a:t> </a:t>
                      </a:r>
                      <a:endParaRPr lang="en-US" sz="1600" dirty="0">
                        <a:effectLst/>
                        <a:latin typeface="+mn-lt"/>
                        <a:ea typeface="Times New Roman"/>
                      </a:endParaRPr>
                    </a:p>
                  </a:txBody>
                  <a:tcPr marL="68580" marR="68580" marT="0" marB="0"/>
                </a:tc>
                <a:tc>
                  <a:txBody>
                    <a:bodyPr/>
                    <a:lstStyle/>
                    <a:p>
                      <a:pPr marL="0" marR="0">
                        <a:spcBef>
                          <a:spcPts val="0"/>
                        </a:spcBef>
                        <a:spcAft>
                          <a:spcPts val="0"/>
                        </a:spcAft>
                      </a:pPr>
                      <a:r>
                        <a:rPr lang="en-US" sz="1600" dirty="0" smtClean="0">
                          <a:effectLst/>
                          <a:latin typeface="+mn-lt"/>
                          <a:ea typeface="Times New Roman"/>
                        </a:rPr>
                        <a:t>Substantiation of Bonded Repair</a:t>
                      </a:r>
                      <a:endParaRPr lang="en-US" sz="1600" dirty="0">
                        <a:effectLst/>
                        <a:latin typeface="+mn-lt"/>
                        <a:ea typeface="Times New Roman"/>
                      </a:endParaRPr>
                    </a:p>
                  </a:txBody>
                  <a:tcPr marL="68580" marR="68580" marT="0" marB="0"/>
                </a:tc>
                <a:tc>
                  <a:txBody>
                    <a:bodyPr/>
                    <a:lstStyle/>
                    <a:p>
                      <a:pPr marL="0" marR="0">
                        <a:spcBef>
                          <a:spcPts val="0"/>
                        </a:spcBef>
                        <a:spcAft>
                          <a:spcPts val="0"/>
                        </a:spcAft>
                      </a:pPr>
                      <a:r>
                        <a:rPr lang="en-US" sz="1600" dirty="0" smtClean="0">
                          <a:effectLst/>
                          <a:latin typeface="+mn-lt"/>
                          <a:ea typeface="Times New Roman"/>
                        </a:rPr>
                        <a:t>Michael Borgman, Spirit </a:t>
                      </a:r>
                      <a:r>
                        <a:rPr lang="en-US" sz="1600" dirty="0" err="1" smtClean="0">
                          <a:effectLst/>
                          <a:latin typeface="+mn-lt"/>
                          <a:ea typeface="Times New Roman"/>
                        </a:rPr>
                        <a:t>Aerosystems</a:t>
                      </a:r>
                      <a:endParaRPr lang="en-US" sz="1600" dirty="0">
                        <a:effectLst/>
                        <a:latin typeface="+mn-lt"/>
                        <a:ea typeface="Times New Roman"/>
                      </a:endParaRPr>
                    </a:p>
                  </a:txBody>
                  <a:tcPr marL="68580" marR="68580" marT="0" marB="0"/>
                </a:tc>
              </a:tr>
              <a:tr h="345685">
                <a:tc>
                  <a:txBody>
                    <a:bodyPr/>
                    <a:lstStyle/>
                    <a:p>
                      <a:pPr marL="0" marR="0">
                        <a:spcBef>
                          <a:spcPts val="0"/>
                        </a:spcBef>
                        <a:spcAft>
                          <a:spcPts val="0"/>
                        </a:spcAft>
                      </a:pPr>
                      <a:r>
                        <a:rPr lang="en-US" sz="1600" dirty="0" smtClean="0">
                          <a:effectLst/>
                          <a:latin typeface="+mn-lt"/>
                        </a:rPr>
                        <a:t>4:15 – 4:45 </a:t>
                      </a:r>
                      <a:endParaRPr lang="en-US" sz="1600" dirty="0">
                        <a:effectLst/>
                        <a:latin typeface="+mn-lt"/>
                        <a:ea typeface="Times New Roman"/>
                      </a:endParaRPr>
                    </a:p>
                  </a:txBody>
                  <a:tcPr marL="68580" marR="68580" marT="0" marB="0"/>
                </a:tc>
                <a:tc>
                  <a:txBody>
                    <a:bodyPr/>
                    <a:lstStyle/>
                    <a:p>
                      <a:pPr marL="0" marR="0">
                        <a:spcBef>
                          <a:spcPts val="0"/>
                        </a:spcBef>
                        <a:spcAft>
                          <a:spcPts val="0"/>
                        </a:spcAft>
                      </a:pPr>
                      <a:r>
                        <a:rPr lang="en-US" sz="1600" dirty="0">
                          <a:effectLst/>
                          <a:latin typeface="+mn-lt"/>
                        </a:rPr>
                        <a:t>Moderated Discussions</a:t>
                      </a:r>
                      <a:endParaRPr lang="en-US" sz="1600" dirty="0">
                        <a:effectLst/>
                        <a:latin typeface="+mn-lt"/>
                        <a:ea typeface="Times New Roman"/>
                      </a:endParaRPr>
                    </a:p>
                  </a:txBody>
                  <a:tcPr marL="68580" marR="68580" marT="0" marB="0"/>
                </a:tc>
                <a:tc>
                  <a:txBody>
                    <a:bodyPr/>
                    <a:lstStyle/>
                    <a:p>
                      <a:pPr marL="0" marR="0">
                        <a:spcBef>
                          <a:spcPts val="0"/>
                        </a:spcBef>
                        <a:spcAft>
                          <a:spcPts val="0"/>
                        </a:spcAft>
                      </a:pPr>
                      <a:r>
                        <a:rPr lang="en-US" sz="1600" dirty="0" smtClean="0">
                          <a:effectLst/>
                          <a:latin typeface="+mn-lt"/>
                        </a:rPr>
                        <a:t>Mike Cann, FAA</a:t>
                      </a:r>
                      <a:endParaRPr lang="en-US" sz="1600" dirty="0">
                        <a:effectLst/>
                        <a:latin typeface="+mn-lt"/>
                        <a:ea typeface="Times New Roman"/>
                      </a:endParaRPr>
                    </a:p>
                  </a:txBody>
                  <a:tcPr marL="68580" marR="68580" marT="0" marB="0"/>
                </a:tc>
              </a:tr>
              <a:tr h="369964">
                <a:tc>
                  <a:txBody>
                    <a:bodyPr/>
                    <a:lstStyle/>
                    <a:p>
                      <a:pPr marL="0" marR="0">
                        <a:spcBef>
                          <a:spcPts val="0"/>
                        </a:spcBef>
                        <a:spcAft>
                          <a:spcPts val="0"/>
                        </a:spcAft>
                      </a:pPr>
                      <a:r>
                        <a:rPr lang="en-US" sz="1600" dirty="0" smtClean="0">
                          <a:effectLst/>
                          <a:latin typeface="+mn-lt"/>
                        </a:rPr>
                        <a:t>4:45 – </a:t>
                      </a:r>
                      <a:r>
                        <a:rPr lang="en-US" sz="1600" dirty="0">
                          <a:effectLst/>
                          <a:latin typeface="+mn-lt"/>
                        </a:rPr>
                        <a:t>5:00 </a:t>
                      </a:r>
                      <a:endParaRPr lang="en-US" sz="1600" dirty="0">
                        <a:effectLst/>
                        <a:latin typeface="+mn-lt"/>
                        <a:ea typeface="Times New Roman"/>
                      </a:endParaRPr>
                    </a:p>
                  </a:txBody>
                  <a:tcPr marL="68580" marR="68580" marT="0" marB="0"/>
                </a:tc>
                <a:tc>
                  <a:txBody>
                    <a:bodyPr/>
                    <a:lstStyle/>
                    <a:p>
                      <a:pPr marL="0" marR="0">
                        <a:spcBef>
                          <a:spcPts val="0"/>
                        </a:spcBef>
                        <a:spcAft>
                          <a:spcPts val="0"/>
                        </a:spcAft>
                      </a:pPr>
                      <a:r>
                        <a:rPr lang="en-US" sz="1600" dirty="0">
                          <a:effectLst/>
                          <a:latin typeface="+mn-lt"/>
                        </a:rPr>
                        <a:t>Wrap Up and Closure</a:t>
                      </a:r>
                      <a:endParaRPr lang="en-US" sz="1600" dirty="0">
                        <a:effectLst/>
                        <a:latin typeface="+mn-lt"/>
                        <a:ea typeface="Times New Roman"/>
                      </a:endParaRPr>
                    </a:p>
                  </a:txBody>
                  <a:tcPr marL="68580" marR="68580" marT="0" marB="0"/>
                </a:tc>
                <a:tc>
                  <a:txBody>
                    <a:bodyPr/>
                    <a:lstStyle/>
                    <a:p>
                      <a:pPr marL="0" marR="0">
                        <a:spcBef>
                          <a:spcPts val="0"/>
                        </a:spcBef>
                        <a:spcAft>
                          <a:spcPts val="0"/>
                        </a:spcAft>
                      </a:pPr>
                      <a:r>
                        <a:rPr lang="en-US" sz="1600" dirty="0" smtClean="0">
                          <a:effectLst/>
                          <a:latin typeface="+mn-lt"/>
                          <a:ea typeface="+mn-ea"/>
                        </a:rPr>
                        <a:t>Larry</a:t>
                      </a:r>
                      <a:r>
                        <a:rPr lang="en-US" sz="1600" baseline="0" dirty="0" smtClean="0">
                          <a:effectLst/>
                          <a:latin typeface="+mn-lt"/>
                          <a:ea typeface="+mn-ea"/>
                        </a:rPr>
                        <a:t> Ilcewicz, FAA</a:t>
                      </a:r>
                      <a:endParaRPr lang="en-US" sz="1600" dirty="0">
                        <a:effectLst/>
                        <a:latin typeface="+mn-lt"/>
                        <a:ea typeface="Times New Roman"/>
                      </a:endParaRPr>
                    </a:p>
                  </a:txBody>
                  <a:tcPr marL="68580" marR="68580" marT="0" marB="0"/>
                </a:tc>
              </a:tr>
            </a:tbl>
          </a:graphicData>
        </a:graphic>
      </p:graphicFrame>
      <p:sp>
        <p:nvSpPr>
          <p:cNvPr id="3" name="Title 2"/>
          <p:cNvSpPr>
            <a:spLocks noGrp="1"/>
          </p:cNvSpPr>
          <p:nvPr>
            <p:ph type="title"/>
          </p:nvPr>
        </p:nvSpPr>
        <p:spPr/>
        <p:txBody>
          <a:bodyPr/>
          <a:lstStyle/>
          <a:p>
            <a:r>
              <a:rPr lang="en-US" dirty="0" smtClean="0"/>
              <a:t>Workshop Agenda</a:t>
            </a:r>
            <a:endParaRPr lang="en-US" dirty="0"/>
          </a:p>
        </p:txBody>
      </p:sp>
      <p:sp>
        <p:nvSpPr>
          <p:cNvPr id="5" name="Rectangle 1"/>
          <p:cNvSpPr>
            <a:spLocks noChangeArrowheads="1"/>
          </p:cNvSpPr>
          <p:nvPr/>
        </p:nvSpPr>
        <p:spPr bwMode="auto">
          <a:xfrm>
            <a:off x="5715000" y="533400"/>
            <a:ext cx="211493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Wednesday, July 20</a:t>
            </a:r>
            <a:endParaRPr kumimoji="0" lang="en-US" altLang="en-US" sz="24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3684029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95300" y="1295401"/>
            <a:ext cx="8050213" cy="4603750"/>
          </a:xfrm>
        </p:spPr>
        <p:txBody>
          <a:bodyPr/>
          <a:lstStyle/>
          <a:p>
            <a:r>
              <a:rPr lang="en-US" sz="2400" dirty="0"/>
              <a:t>We have published expectations for initial certification of composite structure in AC 20-107B and other documents. </a:t>
            </a:r>
            <a:endParaRPr lang="en-US" sz="2400" dirty="0" smtClean="0"/>
          </a:p>
          <a:p>
            <a:r>
              <a:rPr lang="en-US" sz="2400" dirty="0" smtClean="0"/>
              <a:t>The </a:t>
            </a:r>
            <a:r>
              <a:rPr lang="en-US" sz="2400" dirty="0"/>
              <a:t>regulations are the same if it's type design or a modification to type design. </a:t>
            </a:r>
            <a:endParaRPr lang="en-US" sz="2400" dirty="0" smtClean="0"/>
          </a:p>
          <a:p>
            <a:r>
              <a:rPr lang="en-US" sz="2400" dirty="0"/>
              <a:t>U</a:t>
            </a:r>
            <a:r>
              <a:rPr lang="en-US" sz="2400" dirty="0" smtClean="0"/>
              <a:t>nless </a:t>
            </a:r>
            <a:r>
              <a:rPr lang="en-US" sz="2400" dirty="0"/>
              <a:t>you </a:t>
            </a:r>
            <a:r>
              <a:rPr lang="en-US" sz="2400" dirty="0" smtClean="0"/>
              <a:t>are </a:t>
            </a:r>
            <a:r>
              <a:rPr lang="en-US" sz="2400" dirty="0"/>
              <a:t>willing to discuss and propose different means of compliance to the regulations for modifications (including repairs), this new AC is going to look a lot like what is </a:t>
            </a:r>
            <a:r>
              <a:rPr lang="en-US" sz="2400" dirty="0" smtClean="0"/>
              <a:t>already </a:t>
            </a:r>
            <a:r>
              <a:rPr lang="en-US" sz="2400" dirty="0"/>
              <a:t>published and you will all have </a:t>
            </a:r>
            <a:r>
              <a:rPr lang="en-US" sz="2400" dirty="0" smtClean="0"/>
              <a:t>this hurdle </a:t>
            </a:r>
            <a:r>
              <a:rPr lang="en-US" sz="2400" dirty="0"/>
              <a:t>to </a:t>
            </a:r>
            <a:r>
              <a:rPr lang="en-US" sz="2400" dirty="0" smtClean="0"/>
              <a:t>meet</a:t>
            </a:r>
            <a:r>
              <a:rPr lang="en-US" dirty="0" smtClean="0"/>
              <a:t>.</a:t>
            </a:r>
            <a:endParaRPr lang="en-US" dirty="0"/>
          </a:p>
        </p:txBody>
      </p:sp>
      <p:sp>
        <p:nvSpPr>
          <p:cNvPr id="3" name="Title 2"/>
          <p:cNvSpPr>
            <a:spLocks noGrp="1"/>
          </p:cNvSpPr>
          <p:nvPr>
            <p:ph type="title"/>
          </p:nvPr>
        </p:nvSpPr>
        <p:spPr/>
        <p:txBody>
          <a:bodyPr/>
          <a:lstStyle/>
          <a:p>
            <a:r>
              <a:rPr lang="en-US" dirty="0" smtClean="0"/>
              <a:t>Challenge</a:t>
            </a:r>
            <a:endParaRPr lang="en-US" dirty="0"/>
          </a:p>
        </p:txBody>
      </p:sp>
    </p:spTree>
    <p:extLst>
      <p:ext uri="{BB962C8B-B14F-4D97-AF65-F5344CB8AC3E}">
        <p14:creationId xmlns:p14="http://schemas.microsoft.com/office/powerpoint/2010/main" val="20315659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95301" y="1066801"/>
            <a:ext cx="4076700" cy="4832350"/>
          </a:xfrm>
        </p:spPr>
        <p:txBody>
          <a:bodyPr/>
          <a:lstStyle/>
          <a:p>
            <a:r>
              <a:rPr lang="en-US" sz="3600" i="1" dirty="0" smtClean="0"/>
              <a:t>Thank you </a:t>
            </a:r>
            <a:r>
              <a:rPr lang="en-US" dirty="0" smtClean="0"/>
              <a:t>for attending this workshop</a:t>
            </a:r>
          </a:p>
          <a:p>
            <a:r>
              <a:rPr lang="en-US" dirty="0" smtClean="0"/>
              <a:t>Logistics – </a:t>
            </a:r>
          </a:p>
          <a:p>
            <a:pPr lvl="1"/>
            <a:r>
              <a:rPr lang="en-US" dirty="0" smtClean="0"/>
              <a:t>Emergency Exits </a:t>
            </a:r>
          </a:p>
          <a:p>
            <a:pPr lvl="1"/>
            <a:r>
              <a:rPr lang="en-US" dirty="0"/>
              <a:t>T</a:t>
            </a:r>
            <a:r>
              <a:rPr lang="en-US" dirty="0" smtClean="0"/>
              <a:t>ornado </a:t>
            </a:r>
            <a:r>
              <a:rPr lang="en-US" dirty="0"/>
              <a:t>P</a:t>
            </a:r>
            <a:r>
              <a:rPr lang="en-US" dirty="0" smtClean="0"/>
              <a:t>rocedures </a:t>
            </a:r>
          </a:p>
          <a:p>
            <a:pPr lvl="1"/>
            <a:r>
              <a:rPr lang="en-US" dirty="0" smtClean="0"/>
              <a:t>Lavatories</a:t>
            </a:r>
          </a:p>
          <a:p>
            <a:pPr lvl="1"/>
            <a:r>
              <a:rPr lang="en-US" dirty="0" smtClean="0"/>
              <a:t>Lunch, Breaks, Social Hour</a:t>
            </a:r>
          </a:p>
          <a:p>
            <a:pPr lvl="1"/>
            <a:r>
              <a:rPr lang="en-US" dirty="0" smtClean="0"/>
              <a:t>Website</a:t>
            </a:r>
          </a:p>
          <a:p>
            <a:pPr lvl="1"/>
            <a:r>
              <a:rPr lang="en-US" dirty="0" smtClean="0"/>
              <a:t>Survey</a:t>
            </a:r>
          </a:p>
          <a:p>
            <a:pPr lvl="1"/>
            <a:endParaRPr lang="en-US" dirty="0" smtClean="0"/>
          </a:p>
        </p:txBody>
      </p:sp>
      <p:sp>
        <p:nvSpPr>
          <p:cNvPr id="3" name="Title 2"/>
          <p:cNvSpPr>
            <a:spLocks noGrp="1"/>
          </p:cNvSpPr>
          <p:nvPr>
            <p:ph type="title"/>
          </p:nvPr>
        </p:nvSpPr>
        <p:spPr/>
        <p:txBody>
          <a:bodyPr/>
          <a:lstStyle/>
          <a:p>
            <a:r>
              <a:rPr lang="en-US" dirty="0" smtClean="0"/>
              <a:t>Welcome</a:t>
            </a:r>
            <a:endParaRPr lang="en-US" dirty="0"/>
          </a:p>
        </p:txBody>
      </p:sp>
      <p:pic>
        <p:nvPicPr>
          <p:cNvPr id="3074" name="Picture 2" descr="C:\Users\AIR133CA\AppData\Local\Microsoft\Windows\Temporary Internet Files\Content.IE5\DIW5092C\ThankYouLanguage-main_Full[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5417" y="1524000"/>
            <a:ext cx="4197558" cy="3914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25525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95300" y="1066800"/>
            <a:ext cx="8050213" cy="4832351"/>
          </a:xfrm>
        </p:spPr>
        <p:txBody>
          <a:bodyPr/>
          <a:lstStyle/>
          <a:p>
            <a:r>
              <a:rPr lang="en-US" dirty="0" smtClean="0"/>
              <a:t>Develop consensus on </a:t>
            </a:r>
            <a:r>
              <a:rPr lang="en-US" dirty="0" smtClean="0">
                <a:solidFill>
                  <a:srgbClr val="FF0000"/>
                </a:solidFill>
              </a:rPr>
              <a:t>applicable regulations</a:t>
            </a:r>
          </a:p>
          <a:p>
            <a:r>
              <a:rPr lang="en-US" dirty="0" smtClean="0"/>
              <a:t>Identify </a:t>
            </a:r>
            <a:r>
              <a:rPr lang="en-US" dirty="0" smtClean="0">
                <a:solidFill>
                  <a:srgbClr val="FF0000"/>
                </a:solidFill>
              </a:rPr>
              <a:t>challenges</a:t>
            </a:r>
            <a:r>
              <a:rPr lang="en-US" dirty="0" smtClean="0"/>
              <a:t> in certifying installation of composite parts or modifications of composite structures</a:t>
            </a:r>
          </a:p>
          <a:p>
            <a:r>
              <a:rPr lang="en-US" dirty="0" smtClean="0"/>
              <a:t>Identify </a:t>
            </a:r>
            <a:r>
              <a:rPr lang="en-US" dirty="0" smtClean="0">
                <a:solidFill>
                  <a:srgbClr val="FF0000"/>
                </a:solidFill>
              </a:rPr>
              <a:t>best practices </a:t>
            </a:r>
            <a:r>
              <a:rPr lang="en-US" dirty="0" smtClean="0"/>
              <a:t>in certifying </a:t>
            </a:r>
            <a:r>
              <a:rPr lang="en-US" dirty="0"/>
              <a:t>installation of composite parts or modifications of composite </a:t>
            </a:r>
            <a:r>
              <a:rPr lang="en-US" dirty="0" smtClean="0"/>
              <a:t>structures</a:t>
            </a:r>
          </a:p>
          <a:p>
            <a:pPr lvl="1"/>
            <a:r>
              <a:rPr lang="en-US" dirty="0" smtClean="0"/>
              <a:t>Potential coordination with standards organizations</a:t>
            </a:r>
            <a:endParaRPr lang="en-US" dirty="0"/>
          </a:p>
          <a:p>
            <a:r>
              <a:rPr lang="en-US" dirty="0" smtClean="0"/>
              <a:t>Identify </a:t>
            </a:r>
            <a:r>
              <a:rPr lang="en-US" dirty="0" smtClean="0">
                <a:solidFill>
                  <a:srgbClr val="FF0000"/>
                </a:solidFill>
              </a:rPr>
              <a:t>subjects that should be addressed </a:t>
            </a:r>
            <a:r>
              <a:rPr lang="en-US" dirty="0" smtClean="0"/>
              <a:t>in guidance</a:t>
            </a:r>
            <a:endParaRPr lang="en-US" dirty="0"/>
          </a:p>
        </p:txBody>
      </p:sp>
      <p:sp>
        <p:nvSpPr>
          <p:cNvPr id="3" name="Title 2"/>
          <p:cNvSpPr>
            <a:spLocks noGrp="1"/>
          </p:cNvSpPr>
          <p:nvPr>
            <p:ph type="title"/>
          </p:nvPr>
        </p:nvSpPr>
        <p:spPr/>
        <p:txBody>
          <a:bodyPr/>
          <a:lstStyle/>
          <a:p>
            <a:r>
              <a:rPr lang="en-US" dirty="0" smtClean="0"/>
              <a:t>Workshop Goals</a:t>
            </a:r>
            <a:endParaRPr lang="en-US" dirty="0"/>
          </a:p>
        </p:txBody>
      </p:sp>
    </p:spTree>
    <p:extLst>
      <p:ext uri="{BB962C8B-B14F-4D97-AF65-F5344CB8AC3E}">
        <p14:creationId xmlns:p14="http://schemas.microsoft.com/office/powerpoint/2010/main" val="2664526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95300" y="1066801"/>
            <a:ext cx="8050213" cy="4832350"/>
          </a:xfrm>
        </p:spPr>
        <p:txBody>
          <a:bodyPr/>
          <a:lstStyle/>
          <a:p>
            <a:r>
              <a:rPr lang="en-US" dirty="0" smtClean="0"/>
              <a:t>We have created an outline</a:t>
            </a:r>
          </a:p>
          <a:p>
            <a:r>
              <a:rPr lang="en-US" dirty="0" smtClean="0"/>
              <a:t>We intend for the AC to cover:</a:t>
            </a:r>
          </a:p>
          <a:p>
            <a:pPr lvl="1"/>
            <a:r>
              <a:rPr lang="en-US" dirty="0" smtClean="0"/>
              <a:t>Installation of Composite Parts (structural or non-structural) on </a:t>
            </a:r>
            <a:r>
              <a:rPr lang="en-US" i="1" dirty="0" smtClean="0">
                <a:solidFill>
                  <a:srgbClr val="FF0000"/>
                </a:solidFill>
              </a:rPr>
              <a:t>Metallic or Composite </a:t>
            </a:r>
            <a:r>
              <a:rPr lang="en-US" dirty="0" smtClean="0"/>
              <a:t>Structure</a:t>
            </a:r>
          </a:p>
          <a:p>
            <a:pPr lvl="2"/>
            <a:r>
              <a:rPr lang="en-US" dirty="0" smtClean="0"/>
              <a:t>May or may not require modification of existing structure</a:t>
            </a:r>
          </a:p>
          <a:p>
            <a:pPr lvl="1"/>
            <a:r>
              <a:rPr lang="en-US" dirty="0" smtClean="0"/>
              <a:t>Modification of </a:t>
            </a:r>
            <a:r>
              <a:rPr lang="en-US" i="1" dirty="0" smtClean="0">
                <a:solidFill>
                  <a:srgbClr val="FF0000"/>
                </a:solidFill>
              </a:rPr>
              <a:t>Composite</a:t>
            </a:r>
            <a:r>
              <a:rPr lang="en-US" dirty="0" smtClean="0">
                <a:solidFill>
                  <a:srgbClr val="FF0000"/>
                </a:solidFill>
              </a:rPr>
              <a:t> </a:t>
            </a:r>
            <a:r>
              <a:rPr lang="en-US" i="1" dirty="0" smtClean="0">
                <a:solidFill>
                  <a:srgbClr val="FF0000"/>
                </a:solidFill>
              </a:rPr>
              <a:t>Structure</a:t>
            </a:r>
            <a:r>
              <a:rPr lang="en-US" dirty="0" smtClean="0">
                <a:solidFill>
                  <a:srgbClr val="FF0000"/>
                </a:solidFill>
              </a:rPr>
              <a:t> </a:t>
            </a:r>
            <a:r>
              <a:rPr lang="en-US" dirty="0" smtClean="0"/>
              <a:t>(for whatever purpose)</a:t>
            </a:r>
          </a:p>
          <a:p>
            <a:pPr lvl="2"/>
            <a:r>
              <a:rPr lang="en-US" dirty="0" smtClean="0"/>
              <a:t>Includes interior installations, installing metallic parts on composite structure, repairs, etc. </a:t>
            </a:r>
          </a:p>
          <a:p>
            <a:r>
              <a:rPr lang="en-US" dirty="0" smtClean="0"/>
              <a:t>This workshop is </a:t>
            </a:r>
            <a:r>
              <a:rPr lang="en-US" dirty="0"/>
              <a:t>an opportunity to discuss what information should be in the </a:t>
            </a:r>
            <a:r>
              <a:rPr lang="en-US" dirty="0" smtClean="0"/>
              <a:t>guidance and benchmark best industry practices</a:t>
            </a:r>
            <a:endParaRPr lang="en-US" dirty="0"/>
          </a:p>
        </p:txBody>
      </p:sp>
      <p:sp>
        <p:nvSpPr>
          <p:cNvPr id="3" name="Title 2"/>
          <p:cNvSpPr>
            <a:spLocks noGrp="1"/>
          </p:cNvSpPr>
          <p:nvPr>
            <p:ph type="title"/>
          </p:nvPr>
        </p:nvSpPr>
        <p:spPr/>
        <p:txBody>
          <a:bodyPr/>
          <a:lstStyle/>
          <a:p>
            <a:r>
              <a:rPr lang="en-US" dirty="0" smtClean="0"/>
              <a:t>Composite Modifications AC</a:t>
            </a:r>
            <a:endParaRPr lang="en-US" dirty="0"/>
          </a:p>
        </p:txBody>
      </p:sp>
    </p:spTree>
    <p:extLst>
      <p:ext uri="{BB962C8B-B14F-4D97-AF65-F5344CB8AC3E}">
        <p14:creationId xmlns:p14="http://schemas.microsoft.com/office/powerpoint/2010/main" val="37608186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95301" y="1143001"/>
            <a:ext cx="7658100" cy="3276599"/>
          </a:xfrm>
        </p:spPr>
        <p:txBody>
          <a:bodyPr/>
          <a:lstStyle/>
          <a:p>
            <a:pPr marL="0" indent="0">
              <a:buNone/>
            </a:pPr>
            <a:r>
              <a:rPr lang="en-US" dirty="0"/>
              <a:t>The following slides present initial thoughts on potential AC </a:t>
            </a:r>
            <a:r>
              <a:rPr lang="en-US" dirty="0" smtClean="0"/>
              <a:t>content</a:t>
            </a:r>
          </a:p>
          <a:p>
            <a:pPr marL="0" indent="0">
              <a:buNone/>
            </a:pPr>
            <a:endParaRPr lang="en-US" sz="700" dirty="0" smtClean="0"/>
          </a:p>
          <a:p>
            <a:pPr marL="0" indent="0">
              <a:buNone/>
            </a:pPr>
            <a:r>
              <a:rPr lang="en-US" sz="2000" b="0" dirty="0"/>
              <a:t>The purpose of this AC is to provide guidance regarding certification requirements of 14 CFR 21, 23, 25, 26, 27, and 29 associated with the alteration or change to type design of composite aircraft structure or installation of composite parts</a:t>
            </a:r>
            <a:r>
              <a:rPr lang="en-US" sz="2000" b="0" dirty="0" smtClean="0"/>
              <a:t>. Examples </a:t>
            </a:r>
            <a:r>
              <a:rPr lang="en-US" sz="2000" b="0" dirty="0"/>
              <a:t>of the types of modifications, or alterations, that this AC is meant to address are as follows:</a:t>
            </a:r>
          </a:p>
          <a:p>
            <a:pPr lvl="0"/>
            <a:r>
              <a:rPr lang="en-US" sz="2000" b="0" dirty="0" smtClean="0"/>
              <a:t>Modification </a:t>
            </a:r>
            <a:r>
              <a:rPr lang="en-US" sz="2000" b="0" dirty="0"/>
              <a:t>or alteration of composite structure, such as to install an antenna or winglets.</a:t>
            </a:r>
          </a:p>
          <a:p>
            <a:pPr lvl="0"/>
            <a:r>
              <a:rPr lang="en-US" sz="2000" b="0" dirty="0"/>
              <a:t>Installation of composite parts (such as antenna, cargo or mission equipment pods, performance enhancing aerodynamic fairings, cowlings, etc.) on metallic or composite </a:t>
            </a:r>
            <a:r>
              <a:rPr lang="en-US" sz="2000" b="0" dirty="0" smtClean="0"/>
              <a:t>structure.</a:t>
            </a:r>
            <a:endParaRPr lang="en-US" sz="2000" b="0" dirty="0"/>
          </a:p>
          <a:p>
            <a:pPr marL="0" indent="0" algn="ctr">
              <a:buNone/>
            </a:pPr>
            <a:r>
              <a:rPr lang="en-US" sz="1800" b="0" i="1" dirty="0" smtClean="0">
                <a:solidFill>
                  <a:srgbClr val="FF0000"/>
                </a:solidFill>
              </a:rPr>
              <a:t>At this point we do not intend to address parts 33 or 35</a:t>
            </a:r>
          </a:p>
          <a:p>
            <a:endParaRPr lang="en-US" dirty="0"/>
          </a:p>
        </p:txBody>
      </p:sp>
      <p:sp>
        <p:nvSpPr>
          <p:cNvPr id="3" name="Title 2"/>
          <p:cNvSpPr>
            <a:spLocks noGrp="1"/>
          </p:cNvSpPr>
          <p:nvPr>
            <p:ph type="title"/>
          </p:nvPr>
        </p:nvSpPr>
        <p:spPr/>
        <p:txBody>
          <a:bodyPr/>
          <a:lstStyle/>
          <a:p>
            <a:r>
              <a:rPr lang="en-US" dirty="0" smtClean="0"/>
              <a:t>Modification AC</a:t>
            </a:r>
            <a:endParaRPr lang="en-US" dirty="0"/>
          </a:p>
        </p:txBody>
      </p:sp>
    </p:spTree>
    <p:extLst>
      <p:ext uri="{BB962C8B-B14F-4D97-AF65-F5344CB8AC3E}">
        <p14:creationId xmlns:p14="http://schemas.microsoft.com/office/powerpoint/2010/main" val="12213365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smtClean="0"/>
              <a:t>Applicability</a:t>
            </a:r>
          </a:p>
          <a:p>
            <a:pPr marL="0" indent="0">
              <a:buNone/>
            </a:pPr>
            <a:r>
              <a:rPr lang="en-US" sz="2400" b="0" dirty="0" smtClean="0"/>
              <a:t>This </a:t>
            </a:r>
            <a:r>
              <a:rPr lang="en-US" sz="2400" b="0" dirty="0"/>
              <a:t>AC is applicable to design approval holders and applicants, FAA designees, and other parties approving modifications or alterations to composite aircraft structure or installation of composite parts on composite or metallic structure. As with all advisory material, this AC is not mandatory and does not constitute a regulation. It is issued for guidance purposes and to outline a means of compliance with applicable airworthiness requirements.</a:t>
            </a:r>
          </a:p>
        </p:txBody>
      </p:sp>
      <p:sp>
        <p:nvSpPr>
          <p:cNvPr id="3" name="Title 2"/>
          <p:cNvSpPr>
            <a:spLocks noGrp="1"/>
          </p:cNvSpPr>
          <p:nvPr>
            <p:ph type="title"/>
          </p:nvPr>
        </p:nvSpPr>
        <p:spPr/>
        <p:txBody>
          <a:bodyPr/>
          <a:lstStyle/>
          <a:p>
            <a:r>
              <a:rPr lang="en-US" dirty="0" smtClean="0"/>
              <a:t>Modification AC</a:t>
            </a:r>
            <a:endParaRPr lang="en-US" dirty="0"/>
          </a:p>
        </p:txBody>
      </p:sp>
    </p:spTree>
    <p:extLst>
      <p:ext uri="{BB962C8B-B14F-4D97-AF65-F5344CB8AC3E}">
        <p14:creationId xmlns:p14="http://schemas.microsoft.com/office/powerpoint/2010/main" val="30650881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95300" y="1066800"/>
            <a:ext cx="8050213" cy="4832351"/>
          </a:xfrm>
        </p:spPr>
        <p:txBody>
          <a:bodyPr/>
          <a:lstStyle/>
          <a:p>
            <a:pPr marL="0" indent="0">
              <a:buNone/>
            </a:pPr>
            <a:r>
              <a:rPr lang="en-US" dirty="0"/>
              <a:t>Background</a:t>
            </a:r>
          </a:p>
          <a:p>
            <a:pPr marL="0" indent="0">
              <a:buNone/>
            </a:pPr>
            <a:r>
              <a:rPr lang="en-US" sz="2000" b="0" dirty="0" smtClean="0"/>
              <a:t>The </a:t>
            </a:r>
            <a:r>
              <a:rPr lang="en-US" sz="2000" b="0" dirty="0"/>
              <a:t>use of composites in aircraft structure and modifications to metallic structures has reduced weight without sacrificing structural strength</a:t>
            </a:r>
            <a:r>
              <a:rPr lang="en-US" sz="2000" b="0" dirty="0" smtClean="0"/>
              <a:t>. This </a:t>
            </a:r>
            <a:r>
              <a:rPr lang="en-US" sz="2000" b="0" dirty="0"/>
              <a:t>has led to an increased use of composite materials in many applications that were traditionally </a:t>
            </a:r>
            <a:r>
              <a:rPr lang="en-US" sz="2000" b="0" dirty="0" smtClean="0"/>
              <a:t>metallic. </a:t>
            </a:r>
            <a:r>
              <a:rPr lang="en-US" sz="2000" b="0" dirty="0"/>
              <a:t>Examples of modifications </a:t>
            </a:r>
            <a:r>
              <a:rPr lang="en-US" sz="2000" b="0" dirty="0" smtClean="0"/>
              <a:t>include </a:t>
            </a:r>
            <a:r>
              <a:rPr lang="en-US" sz="2000" b="0" dirty="0"/>
              <a:t>large composite antenna </a:t>
            </a:r>
            <a:r>
              <a:rPr lang="en-US" sz="2000" b="0" dirty="0" err="1"/>
              <a:t>radomes</a:t>
            </a:r>
            <a:r>
              <a:rPr lang="en-US" sz="2000" b="0" dirty="0"/>
              <a:t> on metallic fuselage, alterations (antenna holes) to composite fuselage, composite winglets, engine cowls, composite skis, floats, camera </a:t>
            </a:r>
            <a:r>
              <a:rPr lang="en-US" sz="2000" b="0" dirty="0" smtClean="0"/>
              <a:t>pods, </a:t>
            </a:r>
            <a:r>
              <a:rPr lang="en-US" sz="2000" b="0" dirty="0"/>
              <a:t>etc. </a:t>
            </a:r>
          </a:p>
        </p:txBody>
      </p:sp>
      <p:sp>
        <p:nvSpPr>
          <p:cNvPr id="3" name="Title 2"/>
          <p:cNvSpPr>
            <a:spLocks noGrp="1"/>
          </p:cNvSpPr>
          <p:nvPr>
            <p:ph type="title"/>
          </p:nvPr>
        </p:nvSpPr>
        <p:spPr/>
        <p:txBody>
          <a:bodyPr/>
          <a:lstStyle/>
          <a:p>
            <a:r>
              <a:rPr lang="en-US" dirty="0" smtClean="0"/>
              <a:t>Modification AC</a:t>
            </a:r>
            <a:endParaRPr lang="en-US" dirty="0"/>
          </a:p>
        </p:txBody>
      </p:sp>
    </p:spTree>
    <p:extLst>
      <p:ext uri="{BB962C8B-B14F-4D97-AF65-F5344CB8AC3E}">
        <p14:creationId xmlns:p14="http://schemas.microsoft.com/office/powerpoint/2010/main" val="15243195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95300" y="1066800"/>
            <a:ext cx="8050213" cy="4832351"/>
          </a:xfrm>
        </p:spPr>
        <p:txBody>
          <a:bodyPr/>
          <a:lstStyle/>
          <a:p>
            <a:pPr marL="0" indent="0">
              <a:buNone/>
            </a:pPr>
            <a:r>
              <a:rPr lang="en-US" dirty="0" smtClean="0"/>
              <a:t>Background (continued)</a:t>
            </a:r>
            <a:endParaRPr lang="en-US" dirty="0"/>
          </a:p>
          <a:p>
            <a:pPr marL="0" indent="0">
              <a:buNone/>
            </a:pPr>
            <a:r>
              <a:rPr lang="en-US" sz="2000" b="0" dirty="0" smtClean="0"/>
              <a:t>Certifying </a:t>
            </a:r>
            <a:r>
              <a:rPr lang="en-US" sz="2000" b="0" dirty="0"/>
              <a:t>composite materials for use in civil aircraft is not a straight-forward task because composite materials are not standardized like metallic materials</a:t>
            </a:r>
            <a:r>
              <a:rPr lang="en-US" sz="2000" b="0" dirty="0" smtClean="0"/>
              <a:t>. Composite </a:t>
            </a:r>
            <a:r>
              <a:rPr lang="en-US" sz="2000" b="0" dirty="0"/>
              <a:t>design data, such as </a:t>
            </a:r>
            <a:r>
              <a:rPr lang="en-US" sz="2000" b="0" dirty="0" smtClean="0"/>
              <a:t>material properties </a:t>
            </a:r>
            <a:r>
              <a:rPr lang="en-US" sz="2000" b="0" dirty="0" smtClean="0">
                <a:solidFill>
                  <a:srgbClr val="0070C0"/>
                </a:solidFill>
              </a:rPr>
              <a:t>and design values</a:t>
            </a:r>
            <a:r>
              <a:rPr lang="en-US" sz="2000" b="0" dirty="0" smtClean="0"/>
              <a:t>, </a:t>
            </a:r>
            <a:r>
              <a:rPr lang="en-US" sz="2000" b="0" dirty="0"/>
              <a:t>processing requirements, and </a:t>
            </a:r>
            <a:r>
              <a:rPr lang="en-US" sz="2000" b="0" dirty="0">
                <a:solidFill>
                  <a:srgbClr val="0070C0"/>
                </a:solidFill>
              </a:rPr>
              <a:t>analysis </a:t>
            </a:r>
            <a:r>
              <a:rPr lang="en-US" sz="2000" b="0" dirty="0" smtClean="0">
                <a:solidFill>
                  <a:srgbClr val="0070C0"/>
                </a:solidFill>
              </a:rPr>
              <a:t>methods</a:t>
            </a:r>
            <a:r>
              <a:rPr lang="en-US" sz="2000" b="0" dirty="0" smtClean="0"/>
              <a:t>, are often </a:t>
            </a:r>
            <a:r>
              <a:rPr lang="en-US" sz="2000" b="0" dirty="0"/>
              <a:t>proprietary. This presents a challenge for both modifiers and the FAA. </a:t>
            </a:r>
            <a:r>
              <a:rPr lang="en-US" sz="2000" b="0" dirty="0" smtClean="0">
                <a:solidFill>
                  <a:srgbClr val="0070C0"/>
                </a:solidFill>
              </a:rPr>
              <a:t>Design </a:t>
            </a:r>
            <a:r>
              <a:rPr lang="en-US" sz="2000" b="0" dirty="0">
                <a:solidFill>
                  <a:srgbClr val="0070C0"/>
                </a:solidFill>
              </a:rPr>
              <a:t>practices used for structural modifications involving composites vary between </a:t>
            </a:r>
            <a:r>
              <a:rPr lang="en-US" sz="2000" b="0" dirty="0" smtClean="0">
                <a:solidFill>
                  <a:srgbClr val="0070C0"/>
                </a:solidFill>
              </a:rPr>
              <a:t>projects, inhibiting certification </a:t>
            </a:r>
            <a:r>
              <a:rPr lang="en-US" sz="2000" b="0" dirty="0">
                <a:solidFill>
                  <a:srgbClr val="0070C0"/>
                </a:solidFill>
              </a:rPr>
              <a:t>efficiency and </a:t>
            </a:r>
            <a:r>
              <a:rPr lang="en-US" sz="2000" b="0" dirty="0" smtClean="0">
                <a:solidFill>
                  <a:srgbClr val="0070C0"/>
                </a:solidFill>
              </a:rPr>
              <a:t>making it difficult to maintain </a:t>
            </a:r>
            <a:r>
              <a:rPr lang="en-US" sz="2000" b="0" dirty="0">
                <a:solidFill>
                  <a:srgbClr val="0070C0"/>
                </a:solidFill>
              </a:rPr>
              <a:t>a </a:t>
            </a:r>
            <a:r>
              <a:rPr lang="en-US" sz="2000" b="0" dirty="0" smtClean="0">
                <a:solidFill>
                  <a:srgbClr val="0070C0"/>
                </a:solidFill>
              </a:rPr>
              <a:t>level </a:t>
            </a:r>
            <a:r>
              <a:rPr lang="en-US" sz="2000" b="0" dirty="0">
                <a:solidFill>
                  <a:srgbClr val="0070C0"/>
                </a:solidFill>
              </a:rPr>
              <a:t>playing </a:t>
            </a:r>
            <a:r>
              <a:rPr lang="en-US" sz="2000" b="0" dirty="0" smtClean="0">
                <a:solidFill>
                  <a:srgbClr val="0070C0"/>
                </a:solidFill>
              </a:rPr>
              <a:t>field. </a:t>
            </a:r>
          </a:p>
          <a:p>
            <a:pPr marL="0" indent="0">
              <a:buNone/>
            </a:pPr>
            <a:endParaRPr lang="en-US" sz="1600" b="0" dirty="0">
              <a:solidFill>
                <a:srgbClr val="0070C0"/>
              </a:solidFill>
            </a:endParaRPr>
          </a:p>
        </p:txBody>
      </p:sp>
      <p:sp>
        <p:nvSpPr>
          <p:cNvPr id="3" name="Title 2"/>
          <p:cNvSpPr>
            <a:spLocks noGrp="1"/>
          </p:cNvSpPr>
          <p:nvPr>
            <p:ph type="title"/>
          </p:nvPr>
        </p:nvSpPr>
        <p:spPr/>
        <p:txBody>
          <a:bodyPr/>
          <a:lstStyle/>
          <a:p>
            <a:r>
              <a:rPr lang="en-US" dirty="0" smtClean="0"/>
              <a:t>Modification AC</a:t>
            </a:r>
            <a:endParaRPr lang="en-US" dirty="0"/>
          </a:p>
        </p:txBody>
      </p:sp>
    </p:spTree>
    <p:extLst>
      <p:ext uri="{BB962C8B-B14F-4D97-AF65-F5344CB8AC3E}">
        <p14:creationId xmlns:p14="http://schemas.microsoft.com/office/powerpoint/2010/main" val="15243195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95300" y="1066800"/>
            <a:ext cx="8050213" cy="4832351"/>
          </a:xfrm>
        </p:spPr>
        <p:txBody>
          <a:bodyPr/>
          <a:lstStyle/>
          <a:p>
            <a:pPr marL="0" indent="0">
              <a:buNone/>
            </a:pPr>
            <a:r>
              <a:rPr lang="en-US" dirty="0" smtClean="0"/>
              <a:t>Background (continued)</a:t>
            </a:r>
            <a:endParaRPr lang="en-US" dirty="0"/>
          </a:p>
          <a:p>
            <a:pPr marL="0" indent="0">
              <a:buNone/>
            </a:pPr>
            <a:r>
              <a:rPr lang="en-US" sz="2000" b="0" dirty="0" smtClean="0"/>
              <a:t>The </a:t>
            </a:r>
            <a:r>
              <a:rPr lang="en-US" sz="2000" b="0" dirty="0"/>
              <a:t>design data must be fully developed to ensure a quality part, as well as compatibility with existing structures that these </a:t>
            </a:r>
            <a:r>
              <a:rPr lang="en-US" sz="2000" b="0" dirty="0" smtClean="0"/>
              <a:t>parts </a:t>
            </a:r>
            <a:r>
              <a:rPr lang="en-US" sz="2000" b="0" dirty="0"/>
              <a:t>are installed on</a:t>
            </a:r>
            <a:r>
              <a:rPr lang="en-US" sz="2000" b="0" dirty="0" smtClean="0"/>
              <a:t>. Without </a:t>
            </a:r>
            <a:r>
              <a:rPr lang="en-US" sz="2000" b="0" dirty="0"/>
              <a:t>access to the original design data, or at least an understanding of the approach used to certify existing composite structure, it is possible that a modifier (STC applicant, DER, Repair Station, Mechanic/Inspector, </a:t>
            </a:r>
            <a:r>
              <a:rPr lang="en-US" sz="2000" b="0" dirty="0" smtClean="0"/>
              <a:t>etc.) </a:t>
            </a:r>
            <a:r>
              <a:rPr lang="en-US" sz="2000" b="0" dirty="0"/>
              <a:t>may inadvertently introduce a non-compliance</a:t>
            </a:r>
            <a:r>
              <a:rPr lang="en-US" sz="2000" b="0" dirty="0" smtClean="0"/>
              <a:t>. </a:t>
            </a:r>
            <a:endParaRPr lang="en-US" sz="2000" b="0" dirty="0">
              <a:solidFill>
                <a:srgbClr val="0070C0"/>
              </a:solidFill>
            </a:endParaRPr>
          </a:p>
        </p:txBody>
      </p:sp>
      <p:sp>
        <p:nvSpPr>
          <p:cNvPr id="3" name="Title 2"/>
          <p:cNvSpPr>
            <a:spLocks noGrp="1"/>
          </p:cNvSpPr>
          <p:nvPr>
            <p:ph type="title"/>
          </p:nvPr>
        </p:nvSpPr>
        <p:spPr/>
        <p:txBody>
          <a:bodyPr/>
          <a:lstStyle/>
          <a:p>
            <a:r>
              <a:rPr lang="en-US" dirty="0" smtClean="0"/>
              <a:t>Modification AC</a:t>
            </a:r>
            <a:endParaRPr lang="en-US" dirty="0"/>
          </a:p>
        </p:txBody>
      </p:sp>
    </p:spTree>
    <p:extLst>
      <p:ext uri="{BB962C8B-B14F-4D97-AF65-F5344CB8AC3E}">
        <p14:creationId xmlns:p14="http://schemas.microsoft.com/office/powerpoint/2010/main" val="3138450818"/>
      </p:ext>
    </p:extLst>
  </p:cSld>
  <p:clrMapOvr>
    <a:masterClrMapping/>
  </p:clrMapOvr>
</p:sld>
</file>

<file path=ppt/theme/theme1.xml><?xml version="1.0" encoding="utf-8"?>
<a:theme xmlns:a="http://schemas.openxmlformats.org/drawingml/2006/main" name="FAA Theme1">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1_Default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MTG template">
  <a:themeElements>
    <a:clrScheme name="13th MMPDS_GCC 15">
      <a:dk1>
        <a:srgbClr val="000000"/>
      </a:dk1>
      <a:lt1>
        <a:srgbClr val="FFFFFF"/>
      </a:lt1>
      <a:dk2>
        <a:srgbClr val="000000"/>
      </a:dk2>
      <a:lt2>
        <a:srgbClr val="455560"/>
      </a:lt2>
      <a:accent1>
        <a:srgbClr val="BACDE8"/>
      </a:accent1>
      <a:accent2>
        <a:srgbClr val="005596"/>
      </a:accent2>
      <a:accent3>
        <a:srgbClr val="FFFFFF"/>
      </a:accent3>
      <a:accent4>
        <a:srgbClr val="000000"/>
      </a:accent4>
      <a:accent5>
        <a:srgbClr val="D9E3F2"/>
      </a:accent5>
      <a:accent6>
        <a:srgbClr val="004C87"/>
      </a:accent6>
      <a:hlink>
        <a:srgbClr val="F58025"/>
      </a:hlink>
      <a:folHlink>
        <a:srgbClr val="B2BB1E"/>
      </a:folHlink>
    </a:clrScheme>
    <a:fontScheme name="13th MMPDS_GCC">
      <a:majorFont>
        <a:latin typeface="Tahoma"/>
        <a:ea typeface=""/>
        <a:cs typeface="Tahoma"/>
      </a:majorFont>
      <a:minorFont>
        <a:latin typeface="Tahoma"/>
        <a:ea typeface=""/>
        <a:cs typeface="Taho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3th MMPDS_GCC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3th MMPDS_GCC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3th MMPDS_GCC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3th MMPDS_GCC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3th MMPDS_GCC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3th MMPDS_GCC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3th MMPDS_GCC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3th MMPDS_GCC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3th MMPDS_GCC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3th MMPDS_GCC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3th MMPDS_GCC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3th MMPDS_GCC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3th MMPDS_GCC 13">
        <a:dk1>
          <a:srgbClr val="000000"/>
        </a:dk1>
        <a:lt1>
          <a:srgbClr val="FFFFFF"/>
        </a:lt1>
        <a:dk2>
          <a:srgbClr val="043254"/>
        </a:dk2>
        <a:lt2>
          <a:srgbClr val="333333"/>
        </a:lt2>
        <a:accent1>
          <a:srgbClr val="E3E9ED"/>
        </a:accent1>
        <a:accent2>
          <a:srgbClr val="054471"/>
        </a:accent2>
        <a:accent3>
          <a:srgbClr val="FFFFFF"/>
        </a:accent3>
        <a:accent4>
          <a:srgbClr val="000000"/>
        </a:accent4>
        <a:accent5>
          <a:srgbClr val="EFF2F4"/>
        </a:accent5>
        <a:accent6>
          <a:srgbClr val="043D66"/>
        </a:accent6>
        <a:hlink>
          <a:srgbClr val="7E2A54"/>
        </a:hlink>
        <a:folHlink>
          <a:srgbClr val="008B80"/>
        </a:folHlink>
      </a:clrScheme>
      <a:clrMap bg1="lt1" tx1="dk1" bg2="lt2" tx2="dk2" accent1="accent1" accent2="accent2" accent3="accent3" accent4="accent4" accent5="accent5" accent6="accent6" hlink="hlink" folHlink="folHlink"/>
    </a:extraClrScheme>
    <a:extraClrScheme>
      <a:clrScheme name="13th MMPDS_GCC 14">
        <a:dk1>
          <a:srgbClr val="000000"/>
        </a:dk1>
        <a:lt1>
          <a:srgbClr val="FFFFFF"/>
        </a:lt1>
        <a:dk2>
          <a:srgbClr val="455560"/>
        </a:dk2>
        <a:lt2>
          <a:srgbClr val="333333"/>
        </a:lt2>
        <a:accent1>
          <a:srgbClr val="BACDE8"/>
        </a:accent1>
        <a:accent2>
          <a:srgbClr val="005596"/>
        </a:accent2>
        <a:accent3>
          <a:srgbClr val="FFFFFF"/>
        </a:accent3>
        <a:accent4>
          <a:srgbClr val="000000"/>
        </a:accent4>
        <a:accent5>
          <a:srgbClr val="D9E3F2"/>
        </a:accent5>
        <a:accent6>
          <a:srgbClr val="004C87"/>
        </a:accent6>
        <a:hlink>
          <a:srgbClr val="F58025"/>
        </a:hlink>
        <a:folHlink>
          <a:srgbClr val="B2BB1E"/>
        </a:folHlink>
      </a:clrScheme>
      <a:clrMap bg1="lt1" tx1="dk1" bg2="lt2" tx2="dk2" accent1="accent1" accent2="accent2" accent3="accent3" accent4="accent4" accent5="accent5" accent6="accent6" hlink="hlink" folHlink="folHlink"/>
    </a:extraClrScheme>
    <a:extraClrScheme>
      <a:clrScheme name="13th MMPDS_GCC 15">
        <a:dk1>
          <a:srgbClr val="000000"/>
        </a:dk1>
        <a:lt1>
          <a:srgbClr val="FFFFFF"/>
        </a:lt1>
        <a:dk2>
          <a:srgbClr val="000000"/>
        </a:dk2>
        <a:lt2>
          <a:srgbClr val="455560"/>
        </a:lt2>
        <a:accent1>
          <a:srgbClr val="BACDE8"/>
        </a:accent1>
        <a:accent2>
          <a:srgbClr val="005596"/>
        </a:accent2>
        <a:accent3>
          <a:srgbClr val="FFFFFF"/>
        </a:accent3>
        <a:accent4>
          <a:srgbClr val="000000"/>
        </a:accent4>
        <a:accent5>
          <a:srgbClr val="D9E3F2"/>
        </a:accent5>
        <a:accent6>
          <a:srgbClr val="004C87"/>
        </a:accent6>
        <a:hlink>
          <a:srgbClr val="F58025"/>
        </a:hlink>
        <a:folHlink>
          <a:srgbClr val="B2BB1E"/>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FAA Theme1</Template>
  <TotalTime>2425</TotalTime>
  <Words>1533</Words>
  <Application>Microsoft Office PowerPoint</Application>
  <PresentationFormat>On-screen Show (4:3)</PresentationFormat>
  <Paragraphs>225</Paragraphs>
  <Slides>17</Slides>
  <Notes>2</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17</vt:i4>
      </vt:variant>
    </vt:vector>
  </HeadingPairs>
  <TitlesOfParts>
    <vt:vector size="21" baseType="lpstr">
      <vt:lpstr>FAA Theme1</vt:lpstr>
      <vt:lpstr>1_blank</vt:lpstr>
      <vt:lpstr>MTG template</vt:lpstr>
      <vt:lpstr>Image</vt:lpstr>
      <vt:lpstr>Composite Structural Modifications</vt:lpstr>
      <vt:lpstr>Welcome</vt:lpstr>
      <vt:lpstr>Workshop Goals</vt:lpstr>
      <vt:lpstr>Composite Modifications AC</vt:lpstr>
      <vt:lpstr>Modification AC</vt:lpstr>
      <vt:lpstr>Modification AC</vt:lpstr>
      <vt:lpstr>Modification AC</vt:lpstr>
      <vt:lpstr>Modification AC</vt:lpstr>
      <vt:lpstr>Modification AC</vt:lpstr>
      <vt:lpstr>Modification AC</vt:lpstr>
      <vt:lpstr>Modification AC</vt:lpstr>
      <vt:lpstr>Modification AC</vt:lpstr>
      <vt:lpstr>Workshop Agenda</vt:lpstr>
      <vt:lpstr>Workshop Agenda</vt:lpstr>
      <vt:lpstr>Workshop Agenda</vt:lpstr>
      <vt:lpstr>Workshop Agenda</vt:lpstr>
      <vt:lpstr>Challenge</vt:lpstr>
    </vt:vector>
  </TitlesOfParts>
  <Company>FAA/AVS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Guidance on Quality Control of Composites</dc:title>
  <dc:creator>AVS Enterprise</dc:creator>
  <cp:lastModifiedBy>AVS Enterprise</cp:lastModifiedBy>
  <cp:revision>87</cp:revision>
  <dcterms:created xsi:type="dcterms:W3CDTF">2016-06-03T18:18:14Z</dcterms:created>
  <dcterms:modified xsi:type="dcterms:W3CDTF">2016-07-18T20:38:33Z</dcterms:modified>
</cp:coreProperties>
</file>